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79"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28"/>
        <p:cNvGrpSpPr/>
        <p:nvPr/>
      </p:nvGrpSpPr>
      <p:grpSpPr>
        <a:xfrm>
          <a:off x="0" y="0"/>
          <a:ext cx="0" cy="0"/>
          <a:chOff x="0" y="0"/>
          <a:chExt cx="0" cy="0"/>
        </a:xfrm>
      </p:grpSpPr>
      <p:sp>
        <p:nvSpPr>
          <p:cNvPr id="129" name="Google Shape;129;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rtl="0">
              <a:spcBef>
                <a:spcPts val="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323e32af92fdd3e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g2323e32af92fdd3e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323e32af92fdd3e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2323e32af92fdd3e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323e32af92fdd3e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323e32af92fdd3e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Date Placeholder 2"/>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Formatvorlagen des Textmasters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Formatvorlagen des Textmasters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nchor="ct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7/14/2019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7/14/2019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1"/>
          <p:cNvSpPr txBox="1">
            <a:spLocks noGrp="1"/>
          </p:cNvSpPr>
          <p:nvPr>
            <p:ph type="ctrTitle"/>
          </p:nvPr>
        </p:nvSpPr>
        <p:spPr>
          <a:xfrm>
            <a:off x="1484312" y="96716"/>
            <a:ext cx="8001000" cy="253675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4320"/>
              <a:buFont typeface="Century Gothic"/>
              <a:buNone/>
            </a:pPr>
            <a:r>
              <a:rPr lang="de-DE" sz="8000" b="1" dirty="0"/>
              <a:t>VORTRAG </a:t>
            </a:r>
            <a:br>
              <a:rPr lang="de-DE" sz="8000" b="1" dirty="0"/>
            </a:br>
            <a:r>
              <a:rPr lang="de-DE" sz="8000" b="1" dirty="0"/>
              <a:t>JS8Call</a:t>
            </a:r>
            <a:endParaRPr sz="8000" dirty="0"/>
          </a:p>
        </p:txBody>
      </p:sp>
      <p:sp>
        <p:nvSpPr>
          <p:cNvPr id="27" name="Google Shape;27;p1"/>
          <p:cNvSpPr txBox="1">
            <a:spLocks noGrp="1"/>
          </p:cNvSpPr>
          <p:nvPr>
            <p:ph type="subTitle" idx="1"/>
          </p:nvPr>
        </p:nvSpPr>
        <p:spPr>
          <a:xfrm>
            <a:off x="392735" y="3814030"/>
            <a:ext cx="6400800" cy="1947300"/>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SzPts val="1428"/>
              <a:buNone/>
            </a:pPr>
            <a:r>
              <a:rPr lang="de-DE" sz="2000" dirty="0">
                <a:solidFill>
                  <a:schemeClr val="tx1"/>
                </a:solidFill>
              </a:rPr>
              <a:t>OE7WPA:   Werner Pichl, Baujahr 1972,</a:t>
            </a:r>
            <a:br>
              <a:rPr lang="de-DE" sz="2000" dirty="0">
                <a:solidFill>
                  <a:schemeClr val="tx1"/>
                </a:solidFill>
              </a:rPr>
            </a:br>
            <a:r>
              <a:rPr lang="de-DE" sz="1400" dirty="0">
                <a:solidFill>
                  <a:schemeClr val="tx1"/>
                </a:solidFill>
              </a:rPr>
              <a:t>lizensierter Funkamateur seit  2015, </a:t>
            </a:r>
            <a:br>
              <a:rPr lang="de-DE" sz="1400" dirty="0">
                <a:solidFill>
                  <a:schemeClr val="tx1"/>
                </a:solidFill>
              </a:rPr>
            </a:br>
            <a:r>
              <a:rPr lang="de-DE" sz="1400" dirty="0">
                <a:solidFill>
                  <a:schemeClr val="tx1"/>
                </a:solidFill>
              </a:rPr>
              <a:t>Interesse am Amateurfunk seit 1985 – seit  2016 in der Ausbildung neuer Funkamateure tätig. Als Landes-Ausbildungsreferent besonders daran  interessiert, neue Mitglieder und Funkamateure sowie Clubmitglieder anzuwerben, diese zu motivieren, auszubilden und ihren Einstieg in unser gemeinsames Hobby zu erleichtern. Wenn dann noch etwas Zeit neben QRL und Familie  bleibt, mich mit anderen Dingen zu beschäftigen, bin ich stets beim Experimentieren, Planen, Konstruieren und Basteln von neuen Antennen und Schaltungen anzutreffen oder beschäftige mich mit neuen </a:t>
            </a:r>
            <a:r>
              <a:rPr lang="de-DE" sz="1400" dirty="0" err="1">
                <a:solidFill>
                  <a:schemeClr val="tx1"/>
                </a:solidFill>
              </a:rPr>
              <a:t>Digimodes</a:t>
            </a:r>
            <a:r>
              <a:rPr lang="de-DE" sz="1400" dirty="0">
                <a:solidFill>
                  <a:schemeClr val="tx1"/>
                </a:solidFill>
              </a:rPr>
              <a:t>…</a:t>
            </a:r>
            <a:endParaRPr sz="14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8" y="192024"/>
            <a:ext cx="11484861" cy="7178040"/>
          </a:xfrm>
          <a:prstGeom prst="rect">
            <a:avLst/>
          </a:prstGeom>
        </p:spPr>
      </p:pic>
    </p:spTree>
    <p:extLst>
      <p:ext uri="{BB962C8B-B14F-4D97-AF65-F5344CB8AC3E}">
        <p14:creationId xmlns:p14="http://schemas.microsoft.com/office/powerpoint/2010/main" val="1590794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6" y="-186690"/>
            <a:ext cx="11388545" cy="7117842"/>
          </a:xfrm>
          <a:prstGeom prst="rect">
            <a:avLst/>
          </a:prstGeom>
        </p:spPr>
      </p:pic>
    </p:spTree>
    <p:extLst>
      <p:ext uri="{BB962C8B-B14F-4D97-AF65-F5344CB8AC3E}">
        <p14:creationId xmlns:p14="http://schemas.microsoft.com/office/powerpoint/2010/main" val="2701884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 y="19050"/>
            <a:ext cx="11439752" cy="7149846"/>
          </a:xfrm>
          <a:prstGeom prst="rect">
            <a:avLst/>
          </a:prstGeom>
        </p:spPr>
      </p:pic>
    </p:spTree>
    <p:extLst>
      <p:ext uri="{BB962C8B-B14F-4D97-AF65-F5344CB8AC3E}">
        <p14:creationId xmlns:p14="http://schemas.microsoft.com/office/powerpoint/2010/main" val="363381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6" y="-300990"/>
            <a:ext cx="11556795" cy="7222998"/>
          </a:xfrm>
          <a:prstGeom prst="rect">
            <a:avLst/>
          </a:prstGeom>
        </p:spPr>
      </p:pic>
    </p:spTree>
    <p:extLst>
      <p:ext uri="{BB962C8B-B14F-4D97-AF65-F5344CB8AC3E}">
        <p14:creationId xmlns:p14="http://schemas.microsoft.com/office/powerpoint/2010/main" val="226907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11743333" cy="7339584"/>
          </a:xfrm>
          <a:prstGeom prst="rect">
            <a:avLst/>
          </a:prstGeom>
        </p:spPr>
      </p:pic>
    </p:spTree>
    <p:extLst>
      <p:ext uri="{BB962C8B-B14F-4D97-AF65-F5344CB8AC3E}">
        <p14:creationId xmlns:p14="http://schemas.microsoft.com/office/powerpoint/2010/main" val="3641283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152400"/>
            <a:ext cx="11567768" cy="7229856"/>
          </a:xfrm>
          <a:prstGeom prst="rect">
            <a:avLst/>
          </a:prstGeom>
        </p:spPr>
      </p:pic>
    </p:spTree>
    <p:extLst>
      <p:ext uri="{BB962C8B-B14F-4D97-AF65-F5344CB8AC3E}">
        <p14:creationId xmlns:p14="http://schemas.microsoft.com/office/powerpoint/2010/main" val="421918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76" y="-215266"/>
            <a:ext cx="11697614" cy="7311010"/>
          </a:xfrm>
          <a:prstGeom prst="rect">
            <a:avLst/>
          </a:prstGeom>
        </p:spPr>
      </p:pic>
    </p:spTree>
    <p:extLst>
      <p:ext uri="{BB962C8B-B14F-4D97-AF65-F5344CB8AC3E}">
        <p14:creationId xmlns:p14="http://schemas.microsoft.com/office/powerpoint/2010/main" val="1537348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96" y="-186690"/>
            <a:ext cx="11271502" cy="7044690"/>
          </a:xfrm>
          <a:prstGeom prst="rect">
            <a:avLst/>
          </a:prstGeom>
        </p:spPr>
      </p:pic>
    </p:spTree>
    <p:extLst>
      <p:ext uri="{BB962C8B-B14F-4D97-AF65-F5344CB8AC3E}">
        <p14:creationId xmlns:p14="http://schemas.microsoft.com/office/powerpoint/2010/main" val="2990050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 y="-9526"/>
            <a:ext cx="10856366" cy="6785230"/>
          </a:xfrm>
          <a:prstGeom prst="rect">
            <a:avLst/>
          </a:prstGeom>
        </p:spPr>
      </p:pic>
    </p:spTree>
    <p:extLst>
      <p:ext uri="{BB962C8B-B14F-4D97-AF65-F5344CB8AC3E}">
        <p14:creationId xmlns:p14="http://schemas.microsoft.com/office/powerpoint/2010/main" val="1992980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 y="176784"/>
            <a:ext cx="10763096" cy="6726936"/>
          </a:xfrm>
          <a:prstGeom prst="rect">
            <a:avLst/>
          </a:prstGeom>
        </p:spPr>
      </p:pic>
    </p:spTree>
    <p:extLst>
      <p:ext uri="{BB962C8B-B14F-4D97-AF65-F5344CB8AC3E}">
        <p14:creationId xmlns:p14="http://schemas.microsoft.com/office/powerpoint/2010/main" val="106722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00200" y="2602523"/>
            <a:ext cx="9047285" cy="2031325"/>
          </a:xfrm>
          <a:prstGeom prst="rect">
            <a:avLst/>
          </a:prstGeom>
          <a:noFill/>
        </p:spPr>
        <p:txBody>
          <a:bodyPr wrap="square" rtlCol="0">
            <a:spAutoFit/>
          </a:bodyPr>
          <a:lstStyle/>
          <a:p>
            <a:pPr algn="just"/>
            <a:r>
              <a:rPr lang="de-DE" dirty="0"/>
              <a:t>Gerade in letzter Zeit gibt es regelmäßig immer neue </a:t>
            </a:r>
            <a:r>
              <a:rPr lang="de-DE" dirty="0" err="1"/>
              <a:t>Digimodes</a:t>
            </a:r>
            <a:r>
              <a:rPr lang="de-DE" dirty="0"/>
              <a:t>, mit im Vergleich zu analogen Betriebsarten deutlich erhöhter Datenübertragungsrate und / oder verbesserter Reichweite. Gerade FT4 und FT8  haben sich inzwischen gut etabliert und werden von vielen Funkamateuren aktiv verwendet. Insbesondere die einfache Bedienung und der fast vollautomatische Betriebsablauf sowie die auch mit geringen Senderleistungen erzielbaren Reichweiten haben dazu beigetragen.</a:t>
            </a:r>
            <a:endParaRPr lang="en-US" dirty="0"/>
          </a:p>
        </p:txBody>
      </p:sp>
      <p:sp>
        <p:nvSpPr>
          <p:cNvPr id="3" name="Textfeld 2"/>
          <p:cNvSpPr txBox="1"/>
          <p:nvPr/>
        </p:nvSpPr>
        <p:spPr>
          <a:xfrm>
            <a:off x="2444262" y="404447"/>
            <a:ext cx="6928338" cy="830997"/>
          </a:xfrm>
          <a:prstGeom prst="rect">
            <a:avLst/>
          </a:prstGeom>
          <a:noFill/>
        </p:spPr>
        <p:txBody>
          <a:bodyPr wrap="square" rtlCol="0">
            <a:spAutoFit/>
          </a:bodyPr>
          <a:lstStyle/>
          <a:p>
            <a:pPr algn="ctr"/>
            <a:r>
              <a:rPr lang="de-DE" sz="4800" dirty="0"/>
              <a:t>Einführung</a:t>
            </a:r>
            <a:endParaRPr lang="en-US" sz="4800" dirty="0"/>
          </a:p>
        </p:txBody>
      </p:sp>
    </p:spTree>
    <p:extLst>
      <p:ext uri="{BB962C8B-B14F-4D97-AF65-F5344CB8AC3E}">
        <p14:creationId xmlns:p14="http://schemas.microsoft.com/office/powerpoint/2010/main" val="544039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46888" y="246888"/>
            <a:ext cx="11594592" cy="4985980"/>
          </a:xfrm>
          <a:prstGeom prst="rect">
            <a:avLst/>
          </a:prstGeom>
          <a:noFill/>
        </p:spPr>
        <p:txBody>
          <a:bodyPr wrap="square" rtlCol="0">
            <a:spAutoFit/>
          </a:bodyPr>
          <a:lstStyle/>
          <a:p>
            <a:pPr algn="ctr"/>
            <a:r>
              <a:rPr lang="de-DE" sz="4800" b="1" dirty="0"/>
              <a:t>Vor den </a:t>
            </a:r>
            <a:r>
              <a:rPr lang="de-DE" sz="4800" b="1" dirty="0" err="1"/>
              <a:t>QSO‘s</a:t>
            </a:r>
            <a:r>
              <a:rPr lang="de-DE" sz="4800" b="1" dirty="0"/>
              <a:t>:</a:t>
            </a:r>
          </a:p>
          <a:p>
            <a:pPr marL="285750" indent="-285750">
              <a:buFont typeface="Arial" panose="020B0604020202020204" pitchFamily="34" charset="0"/>
              <a:buChar char="•"/>
            </a:pPr>
            <a:r>
              <a:rPr lang="de-DE" b="1" dirty="0"/>
              <a:t>Transceiver einschalten</a:t>
            </a:r>
          </a:p>
          <a:p>
            <a:pPr marL="285750" indent="-285750">
              <a:buFont typeface="Arial" panose="020B0604020202020204" pitchFamily="34" charset="0"/>
              <a:buChar char="•"/>
            </a:pPr>
            <a:r>
              <a:rPr lang="de-DE" b="1" dirty="0"/>
              <a:t>JS8Call starten</a:t>
            </a:r>
          </a:p>
          <a:p>
            <a:pPr marL="285750" indent="-285750">
              <a:buFont typeface="Arial" panose="020B0604020202020204" pitchFamily="34" charset="0"/>
              <a:buChar char="•"/>
            </a:pPr>
            <a:r>
              <a:rPr lang="de-DE" b="1" dirty="0"/>
              <a:t>Control-&gt;Set </a:t>
            </a:r>
            <a:r>
              <a:rPr lang="de-DE" b="1" dirty="0" err="1"/>
              <a:t>Frequency</a:t>
            </a:r>
            <a:r>
              <a:rPr lang="de-DE" b="1" dirty="0"/>
              <a:t> Band/Frequenz auswählen</a:t>
            </a:r>
          </a:p>
          <a:p>
            <a:pPr marL="285750" indent="-285750">
              <a:buFont typeface="Arial" panose="020B0604020202020204" pitchFamily="34" charset="0"/>
              <a:buChar char="•"/>
            </a:pPr>
            <a:r>
              <a:rPr lang="de-DE" b="1" dirty="0"/>
              <a:t>Auf Tune-Button drücken und abstimmen</a:t>
            </a:r>
          </a:p>
          <a:p>
            <a:pPr marL="285750" indent="-285750">
              <a:buFont typeface="Arial" panose="020B0604020202020204" pitchFamily="34" charset="0"/>
              <a:buChar char="•"/>
            </a:pPr>
            <a:r>
              <a:rPr lang="de-DE" b="1" dirty="0"/>
              <a:t>Auto-Button einschalten (für automatische Antworten)</a:t>
            </a:r>
          </a:p>
          <a:p>
            <a:pPr marL="285750" indent="-285750">
              <a:buFont typeface="Arial" panose="020B0604020202020204" pitchFamily="34" charset="0"/>
              <a:buChar char="•"/>
            </a:pPr>
            <a:r>
              <a:rPr lang="de-DE" b="1" dirty="0"/>
              <a:t>Spot-Button einschalten, damit eigener Locator an </a:t>
            </a:r>
            <a:r>
              <a:rPr lang="de-DE" b="1" dirty="0" smtClean="0"/>
              <a:t>PSK-Reporter uns APGRS-Gateway </a:t>
            </a:r>
            <a:r>
              <a:rPr lang="de-DE" b="1" dirty="0"/>
              <a:t>übertragen werden kann</a:t>
            </a:r>
          </a:p>
          <a:p>
            <a:pPr marL="285750" indent="-285750">
              <a:buFont typeface="Arial" panose="020B0604020202020204" pitchFamily="34" charset="0"/>
              <a:buChar char="•"/>
            </a:pPr>
            <a:r>
              <a:rPr lang="de-DE" b="1" dirty="0"/>
              <a:t>Control-&gt;Send </a:t>
            </a:r>
            <a:r>
              <a:rPr lang="de-DE" b="1" dirty="0" err="1"/>
              <a:t>Heartbeat</a:t>
            </a:r>
            <a:r>
              <a:rPr lang="de-DE" b="1" dirty="0"/>
              <a:t> Häkchen oben  für </a:t>
            </a:r>
            <a:r>
              <a:rPr lang="de-DE" b="1" dirty="0" err="1" smtClean="0"/>
              <a:t>Heartbeat</a:t>
            </a:r>
            <a:r>
              <a:rPr lang="de-DE" b="1" dirty="0" smtClean="0"/>
              <a:t> und ACK </a:t>
            </a:r>
            <a:r>
              <a:rPr lang="de-DE" b="1" dirty="0"/>
              <a:t>setzen</a:t>
            </a:r>
          </a:p>
          <a:p>
            <a:pPr marL="285750" indent="-285750">
              <a:buFont typeface="Arial" panose="020B0604020202020204" pitchFamily="34" charset="0"/>
              <a:buChar char="•"/>
            </a:pPr>
            <a:r>
              <a:rPr lang="de-DE" b="1" dirty="0"/>
              <a:t>Control-&gt;Send </a:t>
            </a:r>
            <a:r>
              <a:rPr lang="de-DE" b="1" dirty="0" err="1"/>
              <a:t>Heartbeat</a:t>
            </a:r>
            <a:r>
              <a:rPr lang="de-DE" b="1" dirty="0"/>
              <a:t> Interwall für </a:t>
            </a:r>
            <a:r>
              <a:rPr lang="de-DE" b="1" dirty="0" err="1"/>
              <a:t>Heartbeat</a:t>
            </a:r>
            <a:r>
              <a:rPr lang="de-DE" b="1" dirty="0"/>
              <a:t> auswählen</a:t>
            </a:r>
          </a:p>
          <a:p>
            <a:pPr marL="285750" indent="-285750">
              <a:buFont typeface="Arial" panose="020B0604020202020204" pitchFamily="34" charset="0"/>
              <a:buChar char="•"/>
            </a:pPr>
            <a:r>
              <a:rPr lang="de-DE" b="1" dirty="0"/>
              <a:t>Eventuell HB + ACK Button drücken – ein HB wird ausgesandt</a:t>
            </a:r>
          </a:p>
          <a:p>
            <a:pPr marL="285750" indent="-285750">
              <a:buFont typeface="Arial" panose="020B0604020202020204" pitchFamily="34" charset="0"/>
              <a:buChar char="•"/>
            </a:pPr>
            <a:r>
              <a:rPr lang="de-DE" b="1" dirty="0"/>
              <a:t>Kurz warten, ob Stationen den eigenen </a:t>
            </a:r>
            <a:r>
              <a:rPr lang="de-DE" b="1" dirty="0" err="1"/>
              <a:t>Heartbeat</a:t>
            </a:r>
            <a:r>
              <a:rPr lang="de-DE" b="1" dirty="0"/>
              <a:t> empfangen haben – Es wird dann eine Liste mit Stationen angezeigt, die QRV sind</a:t>
            </a:r>
          </a:p>
          <a:p>
            <a:endParaRPr lang="de-DE" b="1" dirty="0"/>
          </a:p>
          <a:p>
            <a:pPr marL="285750" indent="-285750">
              <a:buFont typeface="Arial" panose="020B0604020202020204" pitchFamily="34" charset="0"/>
              <a:buChar char="•"/>
            </a:pPr>
            <a:endParaRPr lang="de-DE" b="1" dirty="0"/>
          </a:p>
          <a:p>
            <a:pPr marL="285750" indent="-285750">
              <a:buFont typeface="Arial" panose="020B0604020202020204" pitchFamily="34" charset="0"/>
              <a:buChar char="•"/>
            </a:pPr>
            <a:endParaRPr lang="en-US" b="1" dirty="0"/>
          </a:p>
        </p:txBody>
      </p:sp>
    </p:spTree>
    <p:extLst>
      <p:ext uri="{BB962C8B-B14F-4D97-AF65-F5344CB8AC3E}">
        <p14:creationId xmlns:p14="http://schemas.microsoft.com/office/powerpoint/2010/main" val="318636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p:nvPr/>
        </p:nvSpPr>
        <p:spPr>
          <a:xfrm>
            <a:off x="487540" y="0"/>
            <a:ext cx="11597700" cy="73250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lt1"/>
                </a:solidFill>
                <a:latin typeface="Century Gothic"/>
                <a:ea typeface="Century Gothic"/>
                <a:cs typeface="Century Gothic"/>
                <a:sym typeface="Century Gothic"/>
              </a:rPr>
              <a:t>QSO‘s:</a:t>
            </a:r>
            <a:endParaRPr dirty="0"/>
          </a:p>
          <a:p>
            <a:pPr marL="0" marR="0" lvl="0" indent="0" algn="l" rtl="0">
              <a:spcBef>
                <a:spcPts val="0"/>
              </a:spcBef>
              <a:spcAft>
                <a:spcPts val="0"/>
              </a:spcAft>
              <a:buNone/>
            </a:pPr>
            <a:endParaRPr sz="1800" b="1" dirty="0">
              <a:solidFill>
                <a:schemeClr val="lt1"/>
              </a:solidFill>
              <a:latin typeface="Century Gothic"/>
              <a:ea typeface="Century Gothic"/>
              <a:cs typeface="Century Gothic"/>
              <a:sym typeface="Century Gothic"/>
            </a:endParaRPr>
          </a:p>
          <a:p>
            <a:pPr marL="457200" marR="0" lvl="0" indent="-381000" algn="l" rtl="0">
              <a:spcBef>
                <a:spcPts val="0"/>
              </a:spcBef>
              <a:spcAft>
                <a:spcPts val="0"/>
              </a:spcAft>
              <a:buClr>
                <a:schemeClr val="lt1"/>
              </a:buClr>
              <a:buSzPts val="2400"/>
              <a:buFont typeface="Century Gothic"/>
              <a:buChar char="●"/>
            </a:pPr>
            <a:r>
              <a:rPr lang="en-US" sz="2400" b="1" dirty="0">
                <a:solidFill>
                  <a:schemeClr val="lt1"/>
                </a:solidFill>
                <a:latin typeface="Century Gothic"/>
                <a:ea typeface="Century Gothic"/>
                <a:cs typeface="Century Gothic"/>
                <a:sym typeface="Century Gothic"/>
              </a:rPr>
              <a:t>Eine </a:t>
            </a:r>
            <a:r>
              <a:rPr lang="en-US" sz="2400" b="1" dirty="0" err="1">
                <a:solidFill>
                  <a:schemeClr val="lt1"/>
                </a:solidFill>
                <a:latin typeface="Century Gothic"/>
                <a:ea typeface="Century Gothic"/>
                <a:cs typeface="Century Gothic"/>
                <a:sym typeface="Century Gothic"/>
              </a:rPr>
              <a:t>Nachricht</a:t>
            </a:r>
            <a:r>
              <a:rPr lang="en-US" sz="2400" b="1" dirty="0">
                <a:solidFill>
                  <a:schemeClr val="lt1"/>
                </a:solidFill>
                <a:latin typeface="Century Gothic"/>
                <a:ea typeface="Century Gothic"/>
                <a:cs typeface="Century Gothic"/>
                <a:sym typeface="Century Gothic"/>
              </a:rPr>
              <a:t> </a:t>
            </a:r>
            <a:r>
              <a:rPr lang="en-US" sz="2400" b="1" dirty="0" err="1">
                <a:solidFill>
                  <a:schemeClr val="lt1"/>
                </a:solidFill>
                <a:latin typeface="Century Gothic"/>
                <a:ea typeface="Century Gothic"/>
                <a:cs typeface="Century Gothic"/>
                <a:sym typeface="Century Gothic"/>
              </a:rPr>
              <a:t>senden</a:t>
            </a:r>
            <a:r>
              <a:rPr lang="en-US" sz="2400" b="1" dirty="0">
                <a:solidFill>
                  <a:schemeClr val="lt1"/>
                </a:solidFill>
                <a:latin typeface="Century Gothic"/>
                <a:ea typeface="Century Gothic"/>
                <a:cs typeface="Century Gothic"/>
                <a:sym typeface="Century Gothic"/>
              </a:rPr>
              <a:t>:</a:t>
            </a:r>
            <a:endParaRPr dirty="0"/>
          </a:p>
          <a:p>
            <a:pPr marL="457200" marR="0" lvl="0" indent="-317500" algn="l" rtl="0">
              <a:spcBef>
                <a:spcPts val="0"/>
              </a:spcBef>
              <a:spcAft>
                <a:spcPts val="0"/>
              </a:spcAft>
              <a:buClr>
                <a:schemeClr val="lt1"/>
              </a:buClr>
              <a:buSzPts val="1400"/>
              <a:buFont typeface="Century Gothic"/>
              <a:buChar char="●"/>
            </a:pPr>
            <a:r>
              <a:rPr lang="en-US" sz="1800" b="1" dirty="0">
                <a:solidFill>
                  <a:schemeClr val="lt1"/>
                </a:solidFill>
                <a:latin typeface="Century Gothic"/>
                <a:ea typeface="Century Gothic"/>
                <a:cs typeface="Century Gothic"/>
                <a:sym typeface="Century Gothic"/>
              </a:rPr>
              <a:t>CQ Button </a:t>
            </a:r>
            <a:r>
              <a:rPr lang="en-US" sz="1400" b="1" dirty="0" err="1">
                <a:solidFill>
                  <a:schemeClr val="lt1"/>
                </a:solidFill>
                <a:latin typeface="Century Gothic"/>
                <a:ea typeface="Century Gothic"/>
                <a:cs typeface="Century Gothic"/>
                <a:sym typeface="Century Gothic"/>
              </a:rPr>
              <a:t>drücken</a:t>
            </a:r>
            <a:r>
              <a:rPr lang="en-US" sz="1400" b="1" dirty="0">
                <a:solidFill>
                  <a:schemeClr val="lt1"/>
                </a:solidFill>
                <a:latin typeface="Century Gothic"/>
                <a:ea typeface="Century Gothic"/>
                <a:cs typeface="Century Gothic"/>
                <a:sym typeface="Century Gothic"/>
              </a:rPr>
              <a:t>, um </a:t>
            </a:r>
            <a:r>
              <a:rPr lang="en-US" sz="1400" b="1" dirty="0" err="1">
                <a:solidFill>
                  <a:schemeClr val="lt1"/>
                </a:solidFill>
                <a:latin typeface="Century Gothic"/>
                <a:ea typeface="Century Gothic"/>
                <a:cs typeface="Century Gothic"/>
                <a:sym typeface="Century Gothic"/>
              </a:rPr>
              <a:t>einen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voreingestellten</a:t>
            </a:r>
            <a:r>
              <a:rPr lang="en-US" sz="1400" b="1" dirty="0">
                <a:solidFill>
                  <a:schemeClr val="lt1"/>
                </a:solidFill>
                <a:latin typeface="Century Gothic"/>
                <a:ea typeface="Century Gothic"/>
                <a:cs typeface="Century Gothic"/>
                <a:sym typeface="Century Gothic"/>
              </a:rPr>
              <a:t> CQ-Text an </a:t>
            </a:r>
            <a:r>
              <a:rPr lang="en-US" sz="1400" b="1" dirty="0" err="1">
                <a:solidFill>
                  <a:schemeClr val="lt1"/>
                </a:solidFill>
                <a:latin typeface="Century Gothic"/>
                <a:ea typeface="Century Gothic"/>
                <a:cs typeface="Century Gothic"/>
                <a:sym typeface="Century Gothic"/>
              </a:rPr>
              <a:t>alle</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Teilnehmer</a:t>
            </a:r>
            <a:r>
              <a:rPr lang="en-US" sz="1400" b="1" dirty="0">
                <a:solidFill>
                  <a:schemeClr val="lt1"/>
                </a:solidFill>
                <a:latin typeface="Century Gothic"/>
                <a:ea typeface="Century Gothic"/>
                <a:cs typeface="Century Gothic"/>
                <a:sym typeface="Century Gothic"/>
              </a:rPr>
              <a:t> in der </a:t>
            </a:r>
            <a:r>
              <a:rPr lang="en-US" sz="1400" b="1" dirty="0" err="1">
                <a:solidFill>
                  <a:schemeClr val="lt1"/>
                </a:solidFill>
                <a:latin typeface="Century Gothic"/>
                <a:ea typeface="Century Gothic"/>
                <a:cs typeface="Century Gothic"/>
                <a:sym typeface="Century Gothic"/>
              </a:rPr>
              <a:t>ausgewählten</a:t>
            </a:r>
            <a:r>
              <a:rPr lang="en-US" sz="1400" b="1" dirty="0">
                <a:solidFill>
                  <a:schemeClr val="lt1"/>
                </a:solidFill>
                <a:latin typeface="Century Gothic"/>
                <a:ea typeface="Century Gothic"/>
                <a:cs typeface="Century Gothic"/>
                <a:sym typeface="Century Gothic"/>
              </a:rPr>
              <a:t> Gruppe </a:t>
            </a:r>
            <a:r>
              <a:rPr lang="en-US" sz="1400" b="1" dirty="0" err="1">
                <a:solidFill>
                  <a:schemeClr val="lt1"/>
                </a:solidFill>
                <a:latin typeface="Century Gothic"/>
                <a:ea typeface="Century Gothic"/>
                <a:cs typeface="Century Gothic"/>
                <a:sym typeface="Century Gothic"/>
              </a:rPr>
              <a:t>zu</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schicken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normalerweise</a:t>
            </a:r>
            <a:r>
              <a:rPr lang="en-US" sz="1400" b="1" dirty="0">
                <a:solidFill>
                  <a:schemeClr val="lt1"/>
                </a:solidFill>
                <a:latin typeface="Century Gothic"/>
                <a:ea typeface="Century Gothic"/>
                <a:cs typeface="Century Gothic"/>
                <a:sym typeface="Century Gothic"/>
              </a:rPr>
              <a:t> @ALLCALL </a:t>
            </a:r>
            <a:r>
              <a:rPr lang="en-US" sz="1400" b="1" dirty="0" err="1">
                <a:solidFill>
                  <a:schemeClr val="lt1"/>
                </a:solidFill>
                <a:latin typeface="Century Gothic"/>
                <a:ea typeface="Century Gothic"/>
                <a:cs typeface="Century Gothic"/>
                <a:sym typeface="Century Gothic"/>
              </a:rPr>
              <a:t>oder</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andere</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voreingestellte</a:t>
            </a:r>
            <a:r>
              <a:rPr lang="en-US" sz="1400" b="1" dirty="0">
                <a:solidFill>
                  <a:schemeClr val="lt1"/>
                </a:solidFill>
                <a:latin typeface="Century Gothic"/>
                <a:ea typeface="Century Gothic"/>
                <a:cs typeface="Century Gothic"/>
                <a:sym typeface="Century Gothic"/>
              </a:rPr>
              <a:t> Gruppe)</a:t>
            </a:r>
            <a:endParaRPr dirty="0"/>
          </a:p>
          <a:p>
            <a:pPr marL="457200" marR="0" lvl="0" indent="-317500" algn="l" rtl="0">
              <a:spcBef>
                <a:spcPts val="0"/>
              </a:spcBef>
              <a:spcAft>
                <a:spcPts val="0"/>
              </a:spcAft>
              <a:buClr>
                <a:schemeClr val="lt1"/>
              </a:buClr>
              <a:buSzPts val="1400"/>
              <a:buFont typeface="Century Gothic"/>
              <a:buChar char="●"/>
            </a:pPr>
            <a:r>
              <a:rPr lang="en-US" sz="1800" b="1" dirty="0">
                <a:solidFill>
                  <a:schemeClr val="lt1"/>
                </a:solidFill>
                <a:latin typeface="Century Gothic"/>
                <a:ea typeface="Century Gothic"/>
                <a:cs typeface="Century Gothic"/>
                <a:sym typeface="Century Gothic"/>
              </a:rPr>
              <a:t>Standard-</a:t>
            </a:r>
            <a:r>
              <a:rPr lang="en-US" sz="1800" b="1" dirty="0" err="1">
                <a:solidFill>
                  <a:schemeClr val="lt1"/>
                </a:solidFill>
                <a:latin typeface="Century Gothic"/>
                <a:ea typeface="Century Gothic"/>
                <a:cs typeface="Century Gothic"/>
                <a:sym typeface="Century Gothic"/>
              </a:rPr>
              <a:t>Nachricht</a:t>
            </a:r>
            <a:r>
              <a:rPr lang="en-US" sz="18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Enthält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kein</a:t>
            </a:r>
            <a:r>
              <a:rPr lang="en-US" sz="1400" b="1" dirty="0">
                <a:solidFill>
                  <a:schemeClr val="lt1"/>
                </a:solidFill>
                <a:latin typeface="Century Gothic"/>
                <a:ea typeface="Century Gothic"/>
                <a:cs typeface="Century Gothic"/>
                <a:sym typeface="Century Gothic"/>
              </a:rPr>
              <a:t> Call-Sign, </a:t>
            </a:r>
            <a:r>
              <a:rPr lang="en-US" sz="1400" b="1" dirty="0" err="1">
                <a:solidFill>
                  <a:schemeClr val="lt1"/>
                </a:solidFill>
                <a:latin typeface="Century Gothic"/>
                <a:ea typeface="Century Gothic"/>
                <a:cs typeface="Century Gothic"/>
                <a:sym typeface="Century Gothic"/>
              </a:rPr>
              <a:t>wird</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nur</a:t>
            </a:r>
            <a:r>
              <a:rPr lang="en-US" sz="1400" b="1" dirty="0">
                <a:solidFill>
                  <a:schemeClr val="lt1"/>
                </a:solidFill>
                <a:latin typeface="Century Gothic"/>
                <a:ea typeface="Century Gothic"/>
                <a:cs typeface="Century Gothic"/>
                <a:sym typeface="Century Gothic"/>
              </a:rPr>
              <a:t> von </a:t>
            </a:r>
            <a:r>
              <a:rPr lang="en-US" sz="1400" b="1" dirty="0" err="1">
                <a:solidFill>
                  <a:schemeClr val="lt1"/>
                </a:solidFill>
                <a:latin typeface="Century Gothic"/>
                <a:ea typeface="Century Gothic"/>
                <a:cs typeface="Century Gothic"/>
                <a:sym typeface="Century Gothic"/>
              </a:rPr>
              <a:t>Stationen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empfangen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deren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Empfangs</a:t>
            </a:r>
            <a:r>
              <a:rPr lang="en-US" sz="1400" b="1" dirty="0">
                <a:solidFill>
                  <a:schemeClr val="lt1"/>
                </a:solidFill>
                <a:latin typeface="Century Gothic"/>
                <a:ea typeface="Century Gothic"/>
                <a:cs typeface="Century Gothic"/>
                <a:sym typeface="Century Gothic"/>
              </a:rPr>
              <a:t>-Offset </a:t>
            </a:r>
            <a:r>
              <a:rPr lang="en-US" sz="1400" b="1" dirty="0" err="1">
                <a:solidFill>
                  <a:schemeClr val="lt1"/>
                </a:solidFill>
                <a:latin typeface="Century Gothic"/>
                <a:ea typeface="Century Gothic"/>
                <a:cs typeface="Century Gothic"/>
                <a:sym typeface="Century Gothic"/>
              </a:rPr>
              <a:t>nicht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mehr</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als</a:t>
            </a:r>
            <a:r>
              <a:rPr lang="en-US" sz="1400" b="1" dirty="0">
                <a:solidFill>
                  <a:schemeClr val="lt1"/>
                </a:solidFill>
                <a:latin typeface="Century Gothic"/>
                <a:ea typeface="Century Gothic"/>
                <a:cs typeface="Century Gothic"/>
                <a:sym typeface="Century Gothic"/>
              </a:rPr>
              <a:t> 10 Hz </a:t>
            </a:r>
            <a:r>
              <a:rPr lang="en-US" sz="1400" b="1" dirty="0" err="1">
                <a:solidFill>
                  <a:schemeClr val="lt1"/>
                </a:solidFill>
                <a:latin typeface="Century Gothic"/>
                <a:ea typeface="Century Gothic"/>
                <a:cs typeface="Century Gothic"/>
                <a:sym typeface="Century Gothic"/>
              </a:rPr>
              <a:t>zur</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eigenen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Aussendung</a:t>
            </a:r>
            <a:r>
              <a:rPr lang="en-US" sz="1400" b="1" dirty="0">
                <a:solidFill>
                  <a:schemeClr val="lt1"/>
                </a:solidFill>
                <a:latin typeface="Century Gothic"/>
                <a:ea typeface="Century Gothic"/>
                <a:cs typeface="Century Gothic"/>
                <a:sym typeface="Century Gothic"/>
              </a:rPr>
              <a:t> </a:t>
            </a:r>
            <a:r>
              <a:rPr lang="de-DE" sz="1400" b="1" dirty="0">
                <a:solidFill>
                  <a:schemeClr val="lt1"/>
                </a:solidFill>
                <a:latin typeface="Century Gothic"/>
                <a:ea typeface="Century Gothic"/>
                <a:cs typeface="Century Gothic"/>
                <a:sym typeface="Century Gothic"/>
              </a:rPr>
              <a:t>abweicht</a:t>
            </a:r>
            <a:endParaRPr dirty="0"/>
          </a:p>
          <a:p>
            <a:pPr marL="457200" marR="0" lvl="0" indent="-317500" algn="l" rtl="0">
              <a:spcBef>
                <a:spcPts val="0"/>
              </a:spcBef>
              <a:spcAft>
                <a:spcPts val="0"/>
              </a:spcAft>
              <a:buClr>
                <a:schemeClr val="lt1"/>
              </a:buClr>
              <a:buSzPts val="1400"/>
              <a:buFont typeface="Century Gothic"/>
              <a:buChar char="●"/>
            </a:pPr>
            <a:r>
              <a:rPr lang="en-US" sz="1800" b="1" dirty="0">
                <a:solidFill>
                  <a:schemeClr val="lt1"/>
                </a:solidFill>
                <a:latin typeface="Century Gothic"/>
                <a:ea typeface="Century Gothic"/>
                <a:cs typeface="Century Gothic"/>
                <a:sym typeface="Century Gothic"/>
              </a:rPr>
              <a:t>Undirected Message: </a:t>
            </a:r>
            <a:r>
              <a:rPr lang="en-US" sz="1400" b="1" dirty="0" err="1">
                <a:solidFill>
                  <a:schemeClr val="lt1"/>
                </a:solidFill>
                <a:latin typeface="Century Gothic"/>
                <a:ea typeface="Century Gothic"/>
                <a:cs typeface="Century Gothic"/>
                <a:sym typeface="Century Gothic"/>
              </a:rPr>
              <a:t>Speziell</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formatierte</a:t>
            </a:r>
            <a:r>
              <a:rPr lang="en-US" sz="1400" b="1" dirty="0">
                <a:solidFill>
                  <a:schemeClr val="lt1"/>
                </a:solidFill>
                <a:latin typeface="Century Gothic"/>
                <a:ea typeface="Century Gothic"/>
                <a:cs typeface="Century Gothic"/>
                <a:sym typeface="Century Gothic"/>
              </a:rPr>
              <a:t> JS8-Call </a:t>
            </a:r>
            <a:r>
              <a:rPr lang="en-US" sz="1400" b="1" dirty="0" err="1">
                <a:solidFill>
                  <a:schemeClr val="lt1"/>
                </a:solidFill>
                <a:latin typeface="Century Gothic"/>
                <a:ea typeface="Century Gothic"/>
                <a:cs typeface="Century Gothic"/>
                <a:sym typeface="Century Gothic"/>
              </a:rPr>
              <a:t>Nachricht</a:t>
            </a:r>
            <a:r>
              <a:rPr lang="en-US" sz="1400" b="1" dirty="0">
                <a:solidFill>
                  <a:schemeClr val="lt1"/>
                </a:solidFill>
                <a:latin typeface="Century Gothic"/>
                <a:ea typeface="Century Gothic"/>
                <a:cs typeface="Century Gothic"/>
                <a:sym typeface="Century Gothic"/>
              </a:rPr>
              <a:t> (Heartbeat </a:t>
            </a:r>
            <a:r>
              <a:rPr lang="en-US" sz="1400" b="1" dirty="0" err="1">
                <a:solidFill>
                  <a:schemeClr val="lt1"/>
                </a:solidFill>
                <a:latin typeface="Century Gothic"/>
                <a:ea typeface="Century Gothic"/>
                <a:cs typeface="Century Gothic"/>
                <a:sym typeface="Century Gothic"/>
              </a:rPr>
              <a:t>oder</a:t>
            </a:r>
            <a:r>
              <a:rPr lang="en-US" sz="1400" b="1" dirty="0">
                <a:solidFill>
                  <a:schemeClr val="lt1"/>
                </a:solidFill>
                <a:latin typeface="Century Gothic"/>
                <a:ea typeface="Century Gothic"/>
                <a:cs typeface="Century Gothic"/>
                <a:sym typeface="Century Gothic"/>
              </a:rPr>
              <a:t> CQ-</a:t>
            </a:r>
            <a:r>
              <a:rPr lang="en-US" sz="1400" b="1" dirty="0" err="1">
                <a:solidFill>
                  <a:schemeClr val="lt1"/>
                </a:solidFill>
                <a:latin typeface="Century Gothic"/>
                <a:ea typeface="Century Gothic"/>
                <a:cs typeface="Century Gothic"/>
                <a:sym typeface="Century Gothic"/>
              </a:rPr>
              <a:t>Ruf</a:t>
            </a:r>
            <a:r>
              <a:rPr lang="en-US" sz="1400" b="1" dirty="0">
                <a:solidFill>
                  <a:schemeClr val="lt1"/>
                </a:solidFill>
                <a:latin typeface="Century Gothic"/>
                <a:ea typeface="Century Gothic"/>
                <a:cs typeface="Century Gothic"/>
                <a:sym typeface="Century Gothic"/>
              </a:rPr>
              <a:t>)</a:t>
            </a:r>
            <a:endParaRPr dirty="0"/>
          </a:p>
          <a:p>
            <a:pPr marL="457200" marR="0" lvl="0" indent="-317500" algn="l" rtl="0">
              <a:spcBef>
                <a:spcPts val="0"/>
              </a:spcBef>
              <a:spcAft>
                <a:spcPts val="0"/>
              </a:spcAft>
              <a:buClr>
                <a:schemeClr val="lt1"/>
              </a:buClr>
              <a:buSzPts val="1400"/>
              <a:buFont typeface="Century Gothic"/>
              <a:buChar char="●"/>
            </a:pPr>
            <a:r>
              <a:rPr lang="en-US" sz="1800" b="1" dirty="0">
                <a:solidFill>
                  <a:schemeClr val="lt1"/>
                </a:solidFill>
                <a:latin typeface="Century Gothic"/>
                <a:ea typeface="Century Gothic"/>
                <a:cs typeface="Century Gothic"/>
                <a:sym typeface="Century Gothic"/>
              </a:rPr>
              <a:t>Directed Message</a:t>
            </a:r>
            <a:r>
              <a:rPr lang="en-US" sz="2000" b="1" dirty="0">
                <a:solidFill>
                  <a:schemeClr val="lt1"/>
                </a:solidFill>
                <a:latin typeface="Century Gothic"/>
                <a:ea typeface="Century Gothic"/>
                <a:cs typeface="Century Gothic"/>
                <a:sym typeface="Century Gothic"/>
              </a:rPr>
              <a:t>: </a:t>
            </a:r>
            <a:r>
              <a:rPr lang="en-US" sz="1400" b="1" dirty="0">
                <a:solidFill>
                  <a:schemeClr val="lt1"/>
                </a:solidFill>
                <a:latin typeface="Century Gothic"/>
                <a:ea typeface="Century Gothic"/>
                <a:cs typeface="Century Gothic"/>
                <a:sym typeface="Century Gothic"/>
              </a:rPr>
              <a:t>JS8Call </a:t>
            </a:r>
            <a:r>
              <a:rPr lang="en-US" sz="1400" b="1" dirty="0" err="1">
                <a:solidFill>
                  <a:schemeClr val="lt1"/>
                </a:solidFill>
                <a:latin typeface="Century Gothic"/>
                <a:ea typeface="Century Gothic"/>
                <a:cs typeface="Century Gothic"/>
                <a:sym typeface="Century Gothic"/>
              </a:rPr>
              <a:t>Übertragung</a:t>
            </a:r>
            <a:r>
              <a:rPr lang="en-US" sz="1400" b="1" dirty="0">
                <a:solidFill>
                  <a:schemeClr val="lt1"/>
                </a:solidFill>
                <a:latin typeface="Century Gothic"/>
                <a:ea typeface="Century Gothic"/>
                <a:cs typeface="Century Gothic"/>
                <a:sym typeface="Century Gothic"/>
              </a:rPr>
              <a:t>, das </a:t>
            </a:r>
            <a:r>
              <a:rPr lang="en-US" sz="1400" b="1" dirty="0" err="1">
                <a:solidFill>
                  <a:schemeClr val="lt1"/>
                </a:solidFill>
                <a:latin typeface="Century Gothic"/>
                <a:ea typeface="Century Gothic"/>
                <a:cs typeface="Century Gothic"/>
                <a:sym typeface="Century Gothic"/>
              </a:rPr>
              <a:t>eigene</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Rufzeichen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wird</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automatisch</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als</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Präfix</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vorangestellt</a:t>
            </a:r>
            <a:r>
              <a:rPr lang="en-US" sz="1400" b="1" dirty="0">
                <a:solidFill>
                  <a:schemeClr val="lt1"/>
                </a:solidFill>
                <a:latin typeface="Century Gothic"/>
                <a:ea typeface="Century Gothic"/>
                <a:cs typeface="Century Gothic"/>
                <a:sym typeface="Century Gothic"/>
              </a:rPr>
              <a:t> und </a:t>
            </a:r>
            <a:r>
              <a:rPr lang="en-US" sz="1400" b="1" dirty="0" err="1">
                <a:solidFill>
                  <a:schemeClr val="lt1"/>
                </a:solidFill>
                <a:latin typeface="Century Gothic"/>
                <a:ea typeface="Century Gothic"/>
                <a:cs typeface="Century Gothic"/>
                <a:sym typeface="Century Gothic"/>
              </a:rPr>
              <a:t>braucht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nicht</a:t>
            </a:r>
            <a:r>
              <a:rPr lang="en-US" sz="1400" b="1" dirty="0">
                <a:solidFill>
                  <a:schemeClr val="lt1"/>
                </a:solidFill>
                <a:latin typeface="Century Gothic"/>
                <a:ea typeface="Century Gothic"/>
                <a:cs typeface="Century Gothic"/>
                <a:sym typeface="Century Gothic"/>
              </a:rPr>
              <a:t> extra </a:t>
            </a:r>
            <a:r>
              <a:rPr lang="en-US" sz="1400" b="1" dirty="0" err="1">
                <a:solidFill>
                  <a:schemeClr val="lt1"/>
                </a:solidFill>
                <a:latin typeface="Century Gothic"/>
                <a:ea typeface="Century Gothic"/>
                <a:cs typeface="Century Gothic"/>
                <a:sym typeface="Century Gothic"/>
              </a:rPr>
              <a:t>eingetippt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werden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z.B</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Antwort</a:t>
            </a:r>
            <a:r>
              <a:rPr lang="en-US" sz="1400" b="1" dirty="0">
                <a:solidFill>
                  <a:schemeClr val="lt1"/>
                </a:solidFill>
                <a:latin typeface="Century Gothic"/>
                <a:ea typeface="Century Gothic"/>
                <a:cs typeface="Century Gothic"/>
                <a:sym typeface="Century Gothic"/>
              </a:rPr>
              <a:t> auf CQ-</a:t>
            </a:r>
            <a:r>
              <a:rPr lang="en-US" sz="1400" b="1" dirty="0" err="1">
                <a:solidFill>
                  <a:schemeClr val="lt1"/>
                </a:solidFill>
                <a:latin typeface="Century Gothic"/>
                <a:ea typeface="Century Gothic"/>
                <a:cs typeface="Century Gothic"/>
                <a:sym typeface="Century Gothic"/>
              </a:rPr>
              <a:t>Ruf</a:t>
            </a:r>
            <a:r>
              <a:rPr lang="en-US" sz="1400" b="1" dirty="0">
                <a:solidFill>
                  <a:schemeClr val="lt1"/>
                </a:solidFill>
                <a:latin typeface="Century Gothic"/>
                <a:ea typeface="Century Gothic"/>
                <a:cs typeface="Century Gothic"/>
                <a:sym typeface="Century Gothic"/>
              </a:rPr>
              <a:t>),  das </a:t>
            </a:r>
            <a:r>
              <a:rPr lang="en-US" sz="1400" b="1" dirty="0" err="1">
                <a:solidFill>
                  <a:schemeClr val="lt1"/>
                </a:solidFill>
                <a:latin typeface="Century Gothic"/>
                <a:ea typeface="Century Gothic"/>
                <a:cs typeface="Century Gothic"/>
                <a:sym typeface="Century Gothic"/>
              </a:rPr>
              <a:t>Rufzeichen</a:t>
            </a:r>
            <a:r>
              <a:rPr lang="en-US" sz="1400" b="1" dirty="0">
                <a:solidFill>
                  <a:schemeClr val="lt1"/>
                </a:solidFill>
                <a:latin typeface="Century Gothic"/>
                <a:ea typeface="Century Gothic"/>
                <a:cs typeface="Century Gothic"/>
                <a:sym typeface="Century Gothic"/>
              </a:rPr>
              <a:t> der </a:t>
            </a:r>
            <a:r>
              <a:rPr lang="en-US" sz="1400" b="1" dirty="0" err="1">
                <a:solidFill>
                  <a:schemeClr val="lt1"/>
                </a:solidFill>
                <a:latin typeface="Century Gothic"/>
                <a:ea typeface="Century Gothic"/>
                <a:cs typeface="Century Gothic"/>
                <a:sym typeface="Century Gothic"/>
              </a:rPr>
              <a:t>anderen</a:t>
            </a:r>
            <a:r>
              <a:rPr lang="en-US" sz="1400" b="1" dirty="0">
                <a:solidFill>
                  <a:schemeClr val="lt1"/>
                </a:solidFill>
                <a:latin typeface="Century Gothic"/>
                <a:ea typeface="Century Gothic"/>
                <a:cs typeface="Century Gothic"/>
                <a:sym typeface="Century Gothic"/>
              </a:rPr>
              <a:t> Station muss </a:t>
            </a:r>
            <a:r>
              <a:rPr lang="en-US" sz="1400" b="1" dirty="0" err="1">
                <a:solidFill>
                  <a:schemeClr val="lt1"/>
                </a:solidFill>
                <a:latin typeface="Century Gothic"/>
                <a:ea typeface="Century Gothic"/>
                <a:cs typeface="Century Gothic"/>
                <a:sym typeface="Century Gothic"/>
              </a:rPr>
              <a:t>als</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erster</a:t>
            </a:r>
            <a:r>
              <a:rPr lang="en-US" sz="1400" b="1" dirty="0">
                <a:solidFill>
                  <a:schemeClr val="lt1"/>
                </a:solidFill>
                <a:latin typeface="Century Gothic"/>
                <a:ea typeface="Century Gothic"/>
                <a:cs typeface="Century Gothic"/>
                <a:sym typeface="Century Gothic"/>
              </a:rPr>
              <a:t> Wort in der </a:t>
            </a:r>
            <a:r>
              <a:rPr lang="en-US" sz="1400" b="1" dirty="0" err="1">
                <a:solidFill>
                  <a:schemeClr val="lt1"/>
                </a:solidFill>
                <a:latin typeface="Century Gothic"/>
                <a:ea typeface="Century Gothic"/>
                <a:cs typeface="Century Gothic"/>
                <a:sym typeface="Century Gothic"/>
              </a:rPr>
              <a:t>Nachricht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vorkommen</a:t>
            </a:r>
            <a:r>
              <a:rPr lang="en-US" sz="1400" b="1" dirty="0">
                <a:solidFill>
                  <a:schemeClr val="lt1"/>
                </a:solidFill>
                <a:latin typeface="Century Gothic"/>
                <a:ea typeface="Century Gothic"/>
                <a:cs typeface="Century Gothic"/>
                <a:sym typeface="Century Gothic"/>
              </a:rPr>
              <a:t>, am Ende der  </a:t>
            </a:r>
            <a:r>
              <a:rPr lang="en-US" sz="1400" b="1" dirty="0" err="1">
                <a:solidFill>
                  <a:schemeClr val="lt1"/>
                </a:solidFill>
                <a:latin typeface="Century Gothic"/>
                <a:ea typeface="Century Gothic"/>
                <a:cs typeface="Century Gothic"/>
                <a:sym typeface="Century Gothic"/>
              </a:rPr>
              <a:t>fertig</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übertragenen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Nachricht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auch</a:t>
            </a:r>
            <a:r>
              <a:rPr lang="en-US" sz="1400" b="1" dirty="0">
                <a:solidFill>
                  <a:schemeClr val="lt1"/>
                </a:solidFill>
                <a:latin typeface="Century Gothic"/>
                <a:ea typeface="Century Gothic"/>
                <a:cs typeface="Century Gothic"/>
                <a:sym typeface="Century Gothic"/>
              </a:rPr>
              <a:t> in </a:t>
            </a:r>
            <a:r>
              <a:rPr lang="en-US" sz="1400" b="1" dirty="0" err="1">
                <a:solidFill>
                  <a:schemeClr val="lt1"/>
                </a:solidFill>
                <a:latin typeface="Century Gothic"/>
                <a:ea typeface="Century Gothic"/>
                <a:cs typeface="Century Gothic"/>
                <a:sym typeface="Century Gothic"/>
              </a:rPr>
              <a:t>mehreren</a:t>
            </a:r>
            <a:r>
              <a:rPr lang="en-US" sz="1400" b="1" dirty="0">
                <a:solidFill>
                  <a:schemeClr val="lt1"/>
                </a:solidFill>
                <a:latin typeface="Century Gothic"/>
                <a:ea typeface="Century Gothic"/>
                <a:cs typeface="Century Gothic"/>
                <a:sym typeface="Century Gothic"/>
              </a:rPr>
              <a:t> 15-Sekunden-Interwallen) </a:t>
            </a:r>
            <a:r>
              <a:rPr lang="en-US" sz="1400" b="1" dirty="0" err="1">
                <a:solidFill>
                  <a:schemeClr val="lt1"/>
                </a:solidFill>
                <a:latin typeface="Century Gothic"/>
                <a:ea typeface="Century Gothic"/>
                <a:cs typeface="Century Gothic"/>
                <a:sym typeface="Century Gothic"/>
              </a:rPr>
              <a:t>wird</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automatisch</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ein</a:t>
            </a:r>
            <a:r>
              <a:rPr lang="en-US" sz="1400" b="1" dirty="0">
                <a:solidFill>
                  <a:schemeClr val="lt1"/>
                </a:solidFill>
                <a:latin typeface="Century Gothic"/>
                <a:ea typeface="Century Gothic"/>
                <a:cs typeface="Century Gothic"/>
                <a:sym typeface="Century Gothic"/>
              </a:rPr>
              <a:t> </a:t>
            </a:r>
            <a:r>
              <a:rPr lang="en-US" sz="18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eingefügt</a:t>
            </a:r>
            <a:r>
              <a:rPr lang="en-US" sz="1400" b="1" dirty="0">
                <a:solidFill>
                  <a:schemeClr val="lt1"/>
                </a:solidFill>
                <a:latin typeface="Century Gothic"/>
                <a:ea typeface="Century Gothic"/>
                <a:cs typeface="Century Gothic"/>
                <a:sym typeface="Century Gothic"/>
              </a:rPr>
              <a:t>, um das Ende der </a:t>
            </a:r>
            <a:r>
              <a:rPr lang="en-US" sz="1400" b="1" dirty="0" err="1">
                <a:solidFill>
                  <a:schemeClr val="lt1"/>
                </a:solidFill>
                <a:latin typeface="Century Gothic"/>
                <a:ea typeface="Century Gothic"/>
                <a:cs typeface="Century Gothic"/>
                <a:sym typeface="Century Gothic"/>
              </a:rPr>
              <a:t>Übertragung</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anzuzeigen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Direkte</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Nachrichten</a:t>
            </a:r>
            <a:r>
              <a:rPr lang="en-US" sz="1400" b="1" dirty="0">
                <a:solidFill>
                  <a:schemeClr val="lt1"/>
                </a:solidFill>
                <a:latin typeface="Century Gothic"/>
                <a:ea typeface="Century Gothic"/>
                <a:cs typeface="Century Gothic"/>
                <a:sym typeface="Century Gothic"/>
              </a:rPr>
              <a:t> an die </a:t>
            </a:r>
            <a:r>
              <a:rPr lang="en-US" sz="1400" b="1" dirty="0" err="1">
                <a:solidFill>
                  <a:schemeClr val="lt1"/>
                </a:solidFill>
                <a:latin typeface="Century Gothic"/>
                <a:ea typeface="Century Gothic"/>
                <a:cs typeface="Century Gothic"/>
                <a:sym typeface="Century Gothic"/>
              </a:rPr>
              <a:t>eigene</a:t>
            </a:r>
            <a:r>
              <a:rPr lang="en-US" sz="1400" b="1" dirty="0">
                <a:solidFill>
                  <a:schemeClr val="lt1"/>
                </a:solidFill>
                <a:latin typeface="Century Gothic"/>
                <a:ea typeface="Century Gothic"/>
                <a:cs typeface="Century Gothic"/>
                <a:sym typeface="Century Gothic"/>
              </a:rPr>
              <a:t> Station und an die @ALLCALL Gruppe </a:t>
            </a:r>
            <a:r>
              <a:rPr lang="en-US" sz="1400" b="1" dirty="0" err="1">
                <a:solidFill>
                  <a:schemeClr val="lt1"/>
                </a:solidFill>
                <a:latin typeface="Century Gothic"/>
                <a:ea typeface="Century Gothic"/>
                <a:cs typeface="Century Gothic"/>
                <a:sym typeface="Century Gothic"/>
              </a:rPr>
              <a:t>werden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im</a:t>
            </a:r>
            <a:r>
              <a:rPr lang="en-US" sz="1400" b="1" dirty="0">
                <a:solidFill>
                  <a:schemeClr val="lt1"/>
                </a:solidFill>
                <a:latin typeface="Century Gothic"/>
                <a:ea typeface="Century Gothic"/>
                <a:cs typeface="Century Gothic"/>
                <a:sym typeface="Century Gothic"/>
              </a:rPr>
              <a:t> RX-Fenster </a:t>
            </a:r>
            <a:r>
              <a:rPr lang="en-US" sz="1400" b="1" dirty="0" err="1">
                <a:solidFill>
                  <a:schemeClr val="lt1"/>
                </a:solidFill>
                <a:latin typeface="Century Gothic"/>
                <a:ea typeface="Century Gothic"/>
                <a:cs typeface="Century Gothic"/>
                <a:sym typeface="Century Gothic"/>
              </a:rPr>
              <a:t>angezeigt</a:t>
            </a:r>
            <a:r>
              <a:rPr lang="en-US" sz="1400" b="1" dirty="0">
                <a:solidFill>
                  <a:schemeClr val="lt1"/>
                </a:solidFill>
                <a:latin typeface="Century Gothic"/>
                <a:ea typeface="Century Gothic"/>
                <a:cs typeface="Century Gothic"/>
                <a:sym typeface="Century Gothic"/>
              </a:rPr>
              <a:t>!</a:t>
            </a:r>
            <a:endParaRPr b="1" dirty="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2000" b="1" dirty="0" err="1">
                <a:solidFill>
                  <a:schemeClr val="lt1"/>
                </a:solidFill>
                <a:latin typeface="Century Gothic"/>
                <a:ea typeface="Century Gothic"/>
                <a:cs typeface="Century Gothic"/>
                <a:sym typeface="Century Gothic"/>
              </a:rPr>
              <a:t>Nachrichten</a:t>
            </a:r>
            <a:r>
              <a:rPr lang="en-US" sz="2000" b="1" dirty="0">
                <a:solidFill>
                  <a:schemeClr val="lt1"/>
                </a:solidFill>
                <a:latin typeface="Century Gothic"/>
                <a:ea typeface="Century Gothic"/>
                <a:cs typeface="Century Gothic"/>
                <a:sym typeface="Century Gothic"/>
              </a:rPr>
              <a:t> an Gruppen: </a:t>
            </a:r>
            <a:r>
              <a:rPr lang="en-US" sz="1400" b="1" dirty="0" err="1">
                <a:solidFill>
                  <a:schemeClr val="lt1"/>
                </a:solidFill>
                <a:latin typeface="Century Gothic"/>
                <a:ea typeface="Century Gothic"/>
                <a:cs typeface="Century Gothic"/>
                <a:sym typeface="Century Gothic"/>
              </a:rPr>
              <a:t>Alle</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Teilnehmer</a:t>
            </a:r>
            <a:r>
              <a:rPr lang="en-US" sz="1400" b="1" dirty="0">
                <a:solidFill>
                  <a:schemeClr val="lt1"/>
                </a:solidFill>
                <a:latin typeface="Century Gothic"/>
                <a:ea typeface="Century Gothic"/>
                <a:cs typeface="Century Gothic"/>
                <a:sym typeface="Century Gothic"/>
              </a:rPr>
              <a:t> der Gruppe </a:t>
            </a:r>
            <a:r>
              <a:rPr lang="en-US" sz="1400" b="1" dirty="0" err="1">
                <a:solidFill>
                  <a:schemeClr val="lt1"/>
                </a:solidFill>
                <a:latin typeface="Century Gothic"/>
                <a:ea typeface="Century Gothic"/>
                <a:cs typeface="Century Gothic"/>
                <a:sym typeface="Century Gothic"/>
              </a:rPr>
              <a:t>erhalten</a:t>
            </a:r>
            <a:r>
              <a:rPr lang="en-US" sz="1400" b="1" dirty="0">
                <a:solidFill>
                  <a:schemeClr val="lt1"/>
                </a:solidFill>
                <a:latin typeface="Century Gothic"/>
                <a:ea typeface="Century Gothic"/>
                <a:cs typeface="Century Gothic"/>
                <a:sym typeface="Century Gothic"/>
              </a:rPr>
              <a:t> die </a:t>
            </a:r>
            <a:r>
              <a:rPr lang="en-US" sz="1400" b="1" dirty="0" err="1">
                <a:solidFill>
                  <a:schemeClr val="lt1"/>
                </a:solidFill>
                <a:latin typeface="Century Gothic"/>
                <a:ea typeface="Century Gothic"/>
                <a:cs typeface="Century Gothic"/>
                <a:sym typeface="Century Gothic"/>
              </a:rPr>
              <a:t>Nachricht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z.B</a:t>
            </a:r>
            <a:r>
              <a:rPr lang="en-US" sz="1400" b="1" dirty="0">
                <a:solidFill>
                  <a:schemeClr val="lt1"/>
                </a:solidFill>
                <a:latin typeface="Century Gothic"/>
                <a:ea typeface="Century Gothic"/>
                <a:cs typeface="Century Gothic"/>
                <a:sym typeface="Century Gothic"/>
              </a:rPr>
              <a:t>.: @ALLCALL HELLO NET PSE QSY 14300 </a:t>
            </a:r>
            <a:r>
              <a:rPr lang="en-US" sz="1400" b="1" dirty="0" err="1">
                <a:solidFill>
                  <a:schemeClr val="lt1"/>
                </a:solidFill>
                <a:latin typeface="Century Gothic"/>
                <a:ea typeface="Century Gothic"/>
                <a:cs typeface="Century Gothic"/>
                <a:sym typeface="Century Gothic"/>
              </a:rPr>
              <a:t>wird</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gesendet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als</a:t>
            </a:r>
            <a:r>
              <a:rPr lang="en-US" sz="1400" b="1" dirty="0">
                <a:solidFill>
                  <a:schemeClr val="lt1"/>
                </a:solidFill>
                <a:latin typeface="Century Gothic"/>
                <a:ea typeface="Century Gothic"/>
                <a:cs typeface="Century Gothic"/>
                <a:sym typeface="Century Gothic"/>
              </a:rPr>
              <a:t>: OE7WPA: @ALLCALL HELLO NET PSE QSY 14300 ♢  </a:t>
            </a:r>
            <a:r>
              <a:rPr lang="en-US" sz="1400" b="1" dirty="0" err="1">
                <a:solidFill>
                  <a:schemeClr val="lt1"/>
                </a:solidFill>
                <a:latin typeface="Century Gothic"/>
                <a:ea typeface="Century Gothic"/>
                <a:cs typeface="Century Gothic"/>
                <a:sym typeface="Century Gothic"/>
              </a:rPr>
              <a:t>Bereits</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Im</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Programm</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enthaltene</a:t>
            </a:r>
            <a:r>
              <a:rPr lang="en-US" sz="1400" b="1" dirty="0">
                <a:solidFill>
                  <a:schemeClr val="lt1"/>
                </a:solidFill>
                <a:latin typeface="Century Gothic"/>
                <a:ea typeface="Century Gothic"/>
                <a:cs typeface="Century Gothic"/>
                <a:sym typeface="Century Gothic"/>
              </a:rPr>
              <a:t> Gruppen: @ALLCALL,@JS8NET, @NET, @DX/NA, @DX/SA, @DX/E @DX/AS, @DX/AF, @DX/OC, @DX/AN und </a:t>
            </a:r>
            <a:r>
              <a:rPr lang="en-US" sz="1400" b="1" dirty="0" err="1">
                <a:solidFill>
                  <a:schemeClr val="lt1"/>
                </a:solidFill>
                <a:latin typeface="Century Gothic"/>
                <a:ea typeface="Century Gothic"/>
                <a:cs typeface="Century Gothic"/>
                <a:sym typeface="Century Gothic"/>
              </a:rPr>
              <a:t>einige</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andere</a:t>
            </a:r>
            <a:r>
              <a:rPr lang="en-US" sz="1400" b="1" dirty="0">
                <a:solidFill>
                  <a:schemeClr val="lt1"/>
                </a:solidFill>
                <a:latin typeface="Century Gothic"/>
                <a:ea typeface="Century Gothic"/>
                <a:cs typeface="Century Gothic"/>
                <a:sym typeface="Century Gothic"/>
              </a:rPr>
              <a:t>.</a:t>
            </a:r>
            <a:endParaRPr sz="1400" b="1" dirty="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800" b="1" dirty="0" err="1">
                <a:solidFill>
                  <a:schemeClr val="lt1"/>
                </a:solidFill>
                <a:latin typeface="Century Gothic"/>
                <a:ea typeface="Century Gothic"/>
                <a:cs typeface="Century Gothic"/>
                <a:sym typeface="Century Gothic"/>
              </a:rPr>
              <a:t>Direkte</a:t>
            </a:r>
            <a:r>
              <a:rPr lang="en-US" sz="1800" b="1" dirty="0">
                <a:solidFill>
                  <a:schemeClr val="lt1"/>
                </a:solidFill>
                <a:latin typeface="Century Gothic"/>
                <a:ea typeface="Century Gothic"/>
                <a:cs typeface="Century Gothic"/>
                <a:sym typeface="Century Gothic"/>
              </a:rPr>
              <a:t> </a:t>
            </a:r>
            <a:r>
              <a:rPr lang="en-US" sz="1800" b="1" dirty="0" err="1">
                <a:solidFill>
                  <a:schemeClr val="lt1"/>
                </a:solidFill>
                <a:latin typeface="Century Gothic"/>
                <a:ea typeface="Century Gothic"/>
                <a:cs typeface="Century Gothic"/>
                <a:sym typeface="Century Gothic"/>
              </a:rPr>
              <a:t>Befehle</a:t>
            </a:r>
            <a:r>
              <a:rPr lang="en-US" sz="18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Diese</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können</a:t>
            </a:r>
            <a:r>
              <a:rPr lang="en-US" sz="1400" b="1" dirty="0">
                <a:solidFill>
                  <a:schemeClr val="lt1"/>
                </a:solidFill>
                <a:latin typeface="Century Gothic"/>
                <a:ea typeface="Century Gothic"/>
                <a:cs typeface="Century Gothic"/>
                <a:sym typeface="Century Gothic"/>
              </a:rPr>
              <a:t> an </a:t>
            </a:r>
            <a:r>
              <a:rPr lang="en-US" sz="1400" b="1" dirty="0" err="1">
                <a:solidFill>
                  <a:schemeClr val="lt1"/>
                </a:solidFill>
                <a:latin typeface="Century Gothic"/>
                <a:ea typeface="Century Gothic"/>
                <a:cs typeface="Century Gothic"/>
                <a:sym typeface="Century Gothic"/>
              </a:rPr>
              <a:t>Stationen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gesendet</a:t>
            </a:r>
            <a:r>
              <a:rPr lang="en-US" sz="1400" b="1" dirty="0">
                <a:solidFill>
                  <a:schemeClr val="lt1"/>
                </a:solidFill>
                <a:latin typeface="Century Gothic"/>
                <a:ea typeface="Century Gothic"/>
                <a:cs typeface="Century Gothic"/>
                <a:sym typeface="Century Gothic"/>
              </a:rPr>
              <a:t> und von </a:t>
            </a:r>
            <a:r>
              <a:rPr lang="en-US" sz="1400" b="1" dirty="0" err="1">
                <a:solidFill>
                  <a:schemeClr val="lt1"/>
                </a:solidFill>
                <a:latin typeface="Century Gothic"/>
                <a:ea typeface="Century Gothic"/>
                <a:cs typeface="Century Gothic"/>
                <a:sym typeface="Century Gothic"/>
              </a:rPr>
              <a:t>diesen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automatisch</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beantwortet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werden</a:t>
            </a:r>
            <a:r>
              <a:rPr lang="en-US" sz="1400" b="1" dirty="0">
                <a:solidFill>
                  <a:schemeClr val="lt1"/>
                </a:solidFill>
                <a:latin typeface="Century Gothic"/>
                <a:ea typeface="Century Gothic"/>
                <a:cs typeface="Century Gothic"/>
                <a:sym typeface="Century Gothic"/>
              </a:rPr>
              <a:t>, falls </a:t>
            </a:r>
            <a:r>
              <a:rPr lang="en-US" sz="1400" b="1" dirty="0" err="1">
                <a:solidFill>
                  <a:schemeClr val="lt1"/>
                </a:solidFill>
                <a:latin typeface="Century Gothic"/>
                <a:ea typeface="Century Gothic"/>
                <a:cs typeface="Century Gothic"/>
                <a:sym typeface="Century Gothic"/>
              </a:rPr>
              <a:t>dort</a:t>
            </a:r>
            <a:r>
              <a:rPr lang="en-US" sz="1400" b="1" dirty="0">
                <a:solidFill>
                  <a:schemeClr val="lt1"/>
                </a:solidFill>
                <a:latin typeface="Century Gothic"/>
                <a:ea typeface="Century Gothic"/>
                <a:cs typeface="Century Gothic"/>
                <a:sym typeface="Century Gothic"/>
              </a:rPr>
              <a:t> die Auto </a:t>
            </a:r>
            <a:r>
              <a:rPr lang="en-US" sz="1400" b="1" dirty="0" err="1">
                <a:solidFill>
                  <a:schemeClr val="lt1"/>
                </a:solidFill>
                <a:latin typeface="Century Gothic"/>
                <a:ea typeface="Century Gothic"/>
                <a:cs typeface="Century Gothic"/>
                <a:sym typeface="Century Gothic"/>
              </a:rPr>
              <a:t>Funktion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aktiviert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ist</a:t>
            </a:r>
            <a:r>
              <a:rPr lang="en-US" sz="1400" b="1" dirty="0">
                <a:solidFill>
                  <a:schemeClr val="lt1"/>
                </a:solidFill>
                <a:latin typeface="Century Gothic"/>
                <a:ea typeface="Century Gothic"/>
                <a:cs typeface="Century Gothic"/>
                <a:sym typeface="Century Gothic"/>
              </a:rPr>
              <a:t>. Aufbau der </a:t>
            </a:r>
            <a:r>
              <a:rPr lang="en-US" sz="1400" b="1" dirty="0" err="1">
                <a:solidFill>
                  <a:schemeClr val="lt1"/>
                </a:solidFill>
                <a:latin typeface="Century Gothic"/>
                <a:ea typeface="Century Gothic"/>
                <a:cs typeface="Century Gothic"/>
                <a:sym typeface="Century Gothic"/>
              </a:rPr>
              <a:t>Befehle</a:t>
            </a:r>
            <a:r>
              <a:rPr lang="en-US" sz="1400" b="1" dirty="0">
                <a:solidFill>
                  <a:schemeClr val="lt1"/>
                </a:solidFill>
                <a:latin typeface="Century Gothic"/>
                <a:ea typeface="Century Gothic"/>
                <a:cs typeface="Century Gothic"/>
                <a:sym typeface="Century Gothic"/>
              </a:rPr>
              <a:t>: [CALLSIGN][COMMAND]. </a:t>
            </a:r>
            <a:r>
              <a:rPr lang="en-US" sz="1400" b="1" dirty="0" err="1">
                <a:solidFill>
                  <a:schemeClr val="lt1"/>
                </a:solidFill>
                <a:latin typeface="Century Gothic"/>
                <a:ea typeface="Century Gothic"/>
                <a:cs typeface="Century Gothic"/>
                <a:sym typeface="Century Gothic"/>
              </a:rPr>
              <a:t>Befehle</a:t>
            </a:r>
            <a:r>
              <a:rPr lang="en-US" sz="1400" b="1" dirty="0">
                <a:solidFill>
                  <a:schemeClr val="lt1"/>
                </a:solidFill>
                <a:latin typeface="Century Gothic"/>
                <a:ea typeface="Century Gothic"/>
                <a:cs typeface="Century Gothic"/>
                <a:sym typeface="Century Gothic"/>
              </a:rPr>
              <a:t>: </a:t>
            </a:r>
            <a:endParaRPr sz="1400" b="1" dirty="0">
              <a:solidFill>
                <a:schemeClr val="lt1"/>
              </a:solidFill>
              <a:latin typeface="Century Gothic"/>
              <a:ea typeface="Century Gothic"/>
              <a:cs typeface="Century Gothic"/>
              <a:sym typeface="Century Gothic"/>
            </a:endParaRPr>
          </a:p>
          <a:p>
            <a:pPr marL="457200" marR="0" lvl="0" indent="-317500" algn="l" rtl="0">
              <a:spcBef>
                <a:spcPts val="0"/>
              </a:spcBef>
              <a:spcAft>
                <a:spcPts val="0"/>
              </a:spcAft>
              <a:buClr>
                <a:schemeClr val="lt1"/>
              </a:buClr>
              <a:buSzPts val="1400"/>
              <a:buFont typeface="Century Gothic"/>
              <a:buChar char="●"/>
            </a:pPr>
            <a:r>
              <a:rPr lang="en-US" sz="1600" b="1" dirty="0">
                <a:solidFill>
                  <a:schemeClr val="lt1"/>
                </a:solidFill>
                <a:latin typeface="Century Gothic"/>
                <a:ea typeface="Century Gothic"/>
                <a:cs typeface="Century Gothic"/>
                <a:sym typeface="Century Gothic"/>
              </a:rPr>
              <a:t>SNR?</a:t>
            </a:r>
            <a:r>
              <a:rPr lang="en-US" b="1" dirty="0">
                <a:solidFill>
                  <a:schemeClr val="lt1"/>
                </a:solidFill>
                <a:latin typeface="Century Gothic"/>
                <a:ea typeface="Century Gothic"/>
                <a:cs typeface="Century Gothic"/>
                <a:sym typeface="Century Gothic"/>
              </a:rPr>
              <a:t> - </a:t>
            </a:r>
            <a:r>
              <a:rPr lang="en-US" sz="1400" b="1" dirty="0">
                <a:solidFill>
                  <a:schemeClr val="lt1"/>
                </a:solidFill>
                <a:latin typeface="Century Gothic"/>
                <a:ea typeface="Century Gothic"/>
                <a:cs typeface="Century Gothic"/>
                <a:sym typeface="Century Gothic"/>
              </a:rPr>
              <a:t>Wie </a:t>
            </a:r>
            <a:r>
              <a:rPr lang="en-US" sz="1400" b="1" dirty="0" err="1">
                <a:solidFill>
                  <a:schemeClr val="lt1"/>
                </a:solidFill>
                <a:latin typeface="Century Gothic"/>
                <a:ea typeface="Century Gothic"/>
                <a:cs typeface="Century Gothic"/>
                <a:sym typeface="Century Gothic"/>
              </a:rPr>
              <a:t>ist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mein</a:t>
            </a:r>
            <a:r>
              <a:rPr lang="en-US" sz="1400" b="1" dirty="0">
                <a:solidFill>
                  <a:schemeClr val="lt1"/>
                </a:solidFill>
                <a:latin typeface="Century Gothic"/>
                <a:ea typeface="Century Gothic"/>
                <a:cs typeface="Century Gothic"/>
                <a:sym typeface="Century Gothic"/>
              </a:rPr>
              <a:t> SNR? </a:t>
            </a:r>
          </a:p>
          <a:p>
            <a:pPr marL="457200" marR="0" lvl="0" indent="-317500" algn="l" rtl="0">
              <a:spcBef>
                <a:spcPts val="0"/>
              </a:spcBef>
              <a:spcAft>
                <a:spcPts val="0"/>
              </a:spcAft>
              <a:buClr>
                <a:schemeClr val="lt1"/>
              </a:buClr>
              <a:buSzPts val="1400"/>
              <a:buFont typeface="Century Gothic"/>
              <a:buChar char="●"/>
            </a:pPr>
            <a:r>
              <a:rPr lang="en-US" sz="1600" b="1" dirty="0">
                <a:solidFill>
                  <a:schemeClr val="lt1"/>
                </a:solidFill>
                <a:latin typeface="Century Gothic"/>
                <a:ea typeface="Century Gothic"/>
                <a:cs typeface="Century Gothic"/>
                <a:sym typeface="Century Gothic"/>
              </a:rPr>
              <a:t>GRID?</a:t>
            </a:r>
            <a:r>
              <a:rPr lang="en-US" b="1" dirty="0">
                <a:solidFill>
                  <a:schemeClr val="lt1"/>
                </a:solidFill>
                <a:latin typeface="Century Gothic"/>
                <a:ea typeface="Century Gothic"/>
                <a:cs typeface="Century Gothic"/>
                <a:sym typeface="Century Gothic"/>
              </a:rPr>
              <a:t> - </a:t>
            </a:r>
            <a:r>
              <a:rPr lang="en-US" sz="1400" b="1" dirty="0">
                <a:solidFill>
                  <a:schemeClr val="lt1"/>
                </a:solidFill>
                <a:latin typeface="Century Gothic"/>
                <a:ea typeface="Century Gothic"/>
                <a:cs typeface="Century Gothic"/>
                <a:sym typeface="Century Gothic"/>
              </a:rPr>
              <a:t>Wie </a:t>
            </a:r>
            <a:r>
              <a:rPr lang="en-US" sz="1400" b="1" dirty="0" err="1">
                <a:solidFill>
                  <a:schemeClr val="lt1"/>
                </a:solidFill>
                <a:latin typeface="Century Gothic"/>
                <a:ea typeface="Century Gothic"/>
                <a:cs typeface="Century Gothic"/>
                <a:sym typeface="Century Gothic"/>
              </a:rPr>
              <a:t>ist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Dein</a:t>
            </a:r>
            <a:r>
              <a:rPr lang="en-US" sz="1400" b="1" dirty="0">
                <a:solidFill>
                  <a:schemeClr val="lt1"/>
                </a:solidFill>
                <a:latin typeface="Century Gothic"/>
                <a:ea typeface="Century Gothic"/>
                <a:cs typeface="Century Gothic"/>
                <a:sym typeface="Century Gothic"/>
              </a:rPr>
              <a:t> Grid Locator? </a:t>
            </a:r>
          </a:p>
          <a:p>
            <a:pPr marL="457200" marR="0" lvl="0" indent="-317500" algn="l" rtl="0">
              <a:spcBef>
                <a:spcPts val="0"/>
              </a:spcBef>
              <a:spcAft>
                <a:spcPts val="0"/>
              </a:spcAft>
              <a:buClr>
                <a:schemeClr val="lt1"/>
              </a:buClr>
              <a:buSzPts val="1400"/>
              <a:buFont typeface="Century Gothic"/>
              <a:buChar char="●"/>
            </a:pPr>
            <a:r>
              <a:rPr lang="en-US" sz="1600" b="1" dirty="0">
                <a:solidFill>
                  <a:schemeClr val="lt1"/>
                </a:solidFill>
                <a:latin typeface="Century Gothic"/>
                <a:ea typeface="Century Gothic"/>
                <a:cs typeface="Century Gothic"/>
                <a:sym typeface="Century Gothic"/>
              </a:rPr>
              <a:t>INFO?</a:t>
            </a:r>
            <a:r>
              <a:rPr lang="en-US" b="1" dirty="0">
                <a:solidFill>
                  <a:schemeClr val="lt1"/>
                </a:solidFill>
                <a:latin typeface="Century Gothic"/>
                <a:ea typeface="Century Gothic"/>
                <a:cs typeface="Century Gothic"/>
                <a:sym typeface="Century Gothic"/>
              </a:rPr>
              <a:t> - </a:t>
            </a:r>
            <a:r>
              <a:rPr lang="en-US" sz="1400" b="1" dirty="0" err="1">
                <a:solidFill>
                  <a:schemeClr val="lt1"/>
                </a:solidFill>
                <a:latin typeface="Century Gothic"/>
                <a:ea typeface="Century Gothic"/>
                <a:cs typeface="Century Gothic"/>
                <a:sym typeface="Century Gothic"/>
              </a:rPr>
              <a:t>Bitte</a:t>
            </a:r>
            <a:r>
              <a:rPr lang="en-US" sz="1400" b="1" dirty="0">
                <a:solidFill>
                  <a:schemeClr val="lt1"/>
                </a:solidFill>
                <a:latin typeface="Century Gothic"/>
                <a:ea typeface="Century Gothic"/>
                <a:cs typeface="Century Gothic"/>
                <a:sym typeface="Century Gothic"/>
              </a:rPr>
              <a:t> um </a:t>
            </a:r>
            <a:r>
              <a:rPr lang="en-US" sz="1400" b="1" dirty="0" err="1">
                <a:solidFill>
                  <a:schemeClr val="lt1"/>
                </a:solidFill>
                <a:latin typeface="Century Gothic"/>
                <a:ea typeface="Century Gothic"/>
                <a:cs typeface="Century Gothic"/>
                <a:sym typeface="Century Gothic"/>
              </a:rPr>
              <a:t>Stationsbeschreibung</a:t>
            </a:r>
            <a:r>
              <a:rPr lang="en-US" sz="1400" b="1" dirty="0">
                <a:solidFill>
                  <a:schemeClr val="lt1"/>
                </a:solidFill>
                <a:latin typeface="Century Gothic"/>
                <a:ea typeface="Century Gothic"/>
                <a:cs typeface="Century Gothic"/>
                <a:sym typeface="Century Gothic"/>
              </a:rPr>
              <a:t>? </a:t>
            </a:r>
          </a:p>
          <a:p>
            <a:pPr marL="457200" marR="0" lvl="0" indent="-317500" algn="l" rtl="0">
              <a:spcBef>
                <a:spcPts val="0"/>
              </a:spcBef>
              <a:spcAft>
                <a:spcPts val="0"/>
              </a:spcAft>
              <a:buClr>
                <a:schemeClr val="lt1"/>
              </a:buClr>
              <a:buSzPts val="1400"/>
              <a:buFont typeface="Century Gothic"/>
              <a:buChar char="●"/>
            </a:pPr>
            <a:r>
              <a:rPr lang="en-US" sz="1600" b="1" dirty="0">
                <a:solidFill>
                  <a:schemeClr val="lt1"/>
                </a:solidFill>
                <a:latin typeface="Century Gothic"/>
                <a:ea typeface="Century Gothic"/>
                <a:cs typeface="Century Gothic"/>
                <a:sym typeface="Century Gothic"/>
              </a:rPr>
              <a:t>STATUS?</a:t>
            </a:r>
            <a:r>
              <a:rPr lang="en-US" b="1" dirty="0">
                <a:solidFill>
                  <a:schemeClr val="lt1"/>
                </a:solidFill>
                <a:latin typeface="Century Gothic"/>
                <a:ea typeface="Century Gothic"/>
                <a:cs typeface="Century Gothic"/>
                <a:sym typeface="Century Gothic"/>
              </a:rPr>
              <a:t> </a:t>
            </a:r>
            <a:r>
              <a:rPr lang="en-US" sz="1400" b="1" dirty="0">
                <a:solidFill>
                  <a:schemeClr val="lt1"/>
                </a:solidFill>
                <a:latin typeface="Century Gothic"/>
                <a:ea typeface="Century Gothic"/>
                <a:cs typeface="Century Gothic"/>
                <a:sym typeface="Century Gothic"/>
              </a:rPr>
              <a:t>Wie </a:t>
            </a:r>
            <a:r>
              <a:rPr lang="en-US" sz="1400" b="1" dirty="0" err="1">
                <a:solidFill>
                  <a:schemeClr val="lt1"/>
                </a:solidFill>
                <a:latin typeface="Century Gothic"/>
                <a:ea typeface="Century Gothic"/>
                <a:cs typeface="Century Gothic"/>
                <a:sym typeface="Century Gothic"/>
              </a:rPr>
              <a:t>ist</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Dein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Stationsstatus</a:t>
            </a:r>
            <a:r>
              <a:rPr lang="en-US" sz="1400" b="1" dirty="0">
                <a:solidFill>
                  <a:schemeClr val="lt1"/>
                </a:solidFill>
                <a:latin typeface="Century Gothic"/>
                <a:ea typeface="Century Gothic"/>
                <a:cs typeface="Century Gothic"/>
                <a:sym typeface="Century Gothic"/>
              </a:rPr>
              <a:t> (idle time, auto, </a:t>
            </a:r>
            <a:r>
              <a:rPr lang="en-US" sz="1400" b="1" dirty="0" err="1">
                <a:solidFill>
                  <a:schemeClr val="lt1"/>
                </a:solidFill>
                <a:latin typeface="Century Gothic"/>
                <a:ea typeface="Century Gothic"/>
                <a:cs typeface="Century Gothic"/>
                <a:sym typeface="Century Gothic"/>
              </a:rPr>
              <a:t>hb</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spot,version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usw</a:t>
            </a:r>
            <a:r>
              <a:rPr lang="en-US" sz="1400" b="1" dirty="0">
                <a:solidFill>
                  <a:schemeClr val="lt1"/>
                </a:solidFill>
                <a:latin typeface="Century Gothic"/>
                <a:ea typeface="Century Gothic"/>
                <a:cs typeface="Century Gothic"/>
                <a:sym typeface="Century Gothic"/>
              </a:rPr>
              <a:t>.) </a:t>
            </a:r>
          </a:p>
          <a:p>
            <a:pPr marL="457200" marR="0" lvl="0" indent="-317500" algn="l" rtl="0">
              <a:spcBef>
                <a:spcPts val="0"/>
              </a:spcBef>
              <a:spcAft>
                <a:spcPts val="0"/>
              </a:spcAft>
              <a:buClr>
                <a:schemeClr val="lt1"/>
              </a:buClr>
              <a:buSzPts val="1400"/>
              <a:buFont typeface="Century Gothic"/>
              <a:buChar char="●"/>
            </a:pPr>
            <a:r>
              <a:rPr lang="en-US" sz="1600" b="1" dirty="0">
                <a:solidFill>
                  <a:schemeClr val="lt1"/>
                </a:solidFill>
                <a:latin typeface="Century Gothic"/>
                <a:ea typeface="Century Gothic"/>
                <a:cs typeface="Century Gothic"/>
                <a:sym typeface="Century Gothic"/>
              </a:rPr>
              <a:t>HEARING?</a:t>
            </a:r>
            <a:r>
              <a:rPr lang="en-US" b="1" dirty="0">
                <a:solidFill>
                  <a:schemeClr val="lt1"/>
                </a:solidFill>
                <a:latin typeface="Century Gothic"/>
                <a:ea typeface="Century Gothic"/>
                <a:cs typeface="Century Gothic"/>
                <a:sym typeface="Century Gothic"/>
              </a:rPr>
              <a:t> - </a:t>
            </a:r>
            <a:r>
              <a:rPr lang="en-US" sz="1400" b="1" dirty="0" err="1">
                <a:solidFill>
                  <a:schemeClr val="lt1"/>
                </a:solidFill>
                <a:latin typeface="Century Gothic"/>
                <a:ea typeface="Century Gothic"/>
                <a:cs typeface="Century Gothic"/>
                <a:sym typeface="Century Gothic"/>
              </a:rPr>
              <a:t>Welche</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Stationen</a:t>
            </a:r>
            <a:r>
              <a:rPr lang="en-US" sz="1400" b="1" dirty="0">
                <a:solidFill>
                  <a:schemeClr val="lt1"/>
                </a:solidFill>
                <a:latin typeface="Century Gothic"/>
                <a:ea typeface="Century Gothic"/>
                <a:cs typeface="Century Gothic"/>
                <a:sym typeface="Century Gothic"/>
              </a:rPr>
              <a:t> </a:t>
            </a:r>
            <a:r>
              <a:rPr lang="en-US" sz="1400" b="1" dirty="0" err="1">
                <a:solidFill>
                  <a:schemeClr val="lt1"/>
                </a:solidFill>
                <a:latin typeface="Century Gothic"/>
                <a:ea typeface="Century Gothic"/>
                <a:cs typeface="Century Gothic"/>
                <a:sym typeface="Century Gothic"/>
              </a:rPr>
              <a:t>kannst</a:t>
            </a:r>
            <a:r>
              <a:rPr lang="en-US" sz="1400" b="1" dirty="0">
                <a:solidFill>
                  <a:schemeClr val="lt1"/>
                </a:solidFill>
                <a:latin typeface="Century Gothic"/>
                <a:ea typeface="Century Gothic"/>
                <a:cs typeface="Century Gothic"/>
                <a:sym typeface="Century Gothic"/>
              </a:rPr>
              <a:t> Du </a:t>
            </a:r>
            <a:r>
              <a:rPr lang="en-US" sz="1400" b="1" dirty="0" err="1">
                <a:solidFill>
                  <a:schemeClr val="lt1"/>
                </a:solidFill>
                <a:latin typeface="Century Gothic"/>
                <a:ea typeface="Century Gothic"/>
                <a:cs typeface="Century Gothic"/>
                <a:sym typeface="Century Gothic"/>
              </a:rPr>
              <a:t>empfangen</a:t>
            </a:r>
            <a:r>
              <a:rPr lang="en-US" sz="1400" b="1" dirty="0">
                <a:solidFill>
                  <a:schemeClr val="lt1"/>
                </a:solidFill>
                <a:latin typeface="Century Gothic"/>
                <a:ea typeface="Century Gothic"/>
                <a:cs typeface="Century Gothic"/>
                <a:sym typeface="Century Gothic"/>
              </a:rPr>
              <a:t>?</a:t>
            </a:r>
            <a:endParaRPr sz="1400" b="1" dirty="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4800" b="1" dirty="0">
              <a:solidFill>
                <a:schemeClr val="lt1"/>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
          <p:cNvSpPr txBox="1"/>
          <p:nvPr/>
        </p:nvSpPr>
        <p:spPr>
          <a:xfrm>
            <a:off x="303450" y="178200"/>
            <a:ext cx="11585100" cy="6501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457200" lvl="0" indent="-317500" algn="l" rtl="0">
              <a:spcBef>
                <a:spcPts val="0"/>
              </a:spcBef>
              <a:spcAft>
                <a:spcPts val="0"/>
              </a:spcAft>
              <a:buClr>
                <a:srgbClr val="FFFFFF"/>
              </a:buClr>
              <a:buSzPts val="1400"/>
              <a:buFont typeface="Century Gothic"/>
              <a:buChar char="●"/>
            </a:pPr>
            <a:r>
              <a:rPr lang="en-US" b="1" dirty="0">
                <a:solidFill>
                  <a:srgbClr val="FFFFFF"/>
                </a:solidFill>
                <a:latin typeface="Century Gothic"/>
                <a:ea typeface="Century Gothic"/>
                <a:cs typeface="Century Gothic"/>
                <a:sym typeface="Century Gothic"/>
              </a:rPr>
              <a:t>&gt;[MESSAGE] - </a:t>
            </a:r>
            <a:r>
              <a:rPr lang="en-US" b="1" dirty="0" err="1">
                <a:solidFill>
                  <a:srgbClr val="FFFFFF"/>
                </a:solidFill>
                <a:latin typeface="Century Gothic"/>
                <a:ea typeface="Century Gothic"/>
                <a:cs typeface="Century Gothic"/>
                <a:sym typeface="Century Gothic"/>
              </a:rPr>
              <a:t>Sendet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diese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an </a:t>
            </a:r>
            <a:r>
              <a:rPr lang="en-US" b="1" dirty="0" err="1">
                <a:solidFill>
                  <a:srgbClr val="FFFFFF"/>
                </a:solidFill>
                <a:latin typeface="Century Gothic"/>
                <a:ea typeface="Century Gothic"/>
                <a:cs typeface="Century Gothic"/>
                <a:sym typeface="Century Gothic"/>
              </a:rPr>
              <a:t>ihren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Empfänger</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Wenn</a:t>
            </a:r>
            <a:r>
              <a:rPr lang="en-US" b="1" dirty="0">
                <a:solidFill>
                  <a:srgbClr val="FFFFFF"/>
                </a:solidFill>
                <a:latin typeface="Century Gothic"/>
                <a:ea typeface="Century Gothic"/>
                <a:cs typeface="Century Gothic"/>
                <a:sym typeface="Century Gothic"/>
              </a:rPr>
              <a:t> die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vollständig</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empfangen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wurde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sendet</a:t>
            </a:r>
            <a:r>
              <a:rPr lang="en-US" b="1" dirty="0">
                <a:solidFill>
                  <a:srgbClr val="FFFFFF"/>
                </a:solidFill>
                <a:latin typeface="Century Gothic"/>
                <a:ea typeface="Century Gothic"/>
                <a:cs typeface="Century Gothic"/>
                <a:sym typeface="Century Gothic"/>
              </a:rPr>
              <a:t> der </a:t>
            </a:r>
            <a:r>
              <a:rPr lang="en-US" b="1" dirty="0" err="1">
                <a:solidFill>
                  <a:srgbClr val="FFFFFF"/>
                </a:solidFill>
                <a:latin typeface="Century Gothic"/>
                <a:ea typeface="Century Gothic"/>
                <a:cs typeface="Century Gothic"/>
                <a:sym typeface="Century Gothic"/>
              </a:rPr>
              <a:t>Empfänger</a:t>
            </a:r>
            <a:r>
              <a:rPr lang="en-US" b="1" dirty="0">
                <a:solidFill>
                  <a:srgbClr val="FFFFFF"/>
                </a:solidFill>
                <a:latin typeface="Century Gothic"/>
                <a:ea typeface="Century Gothic"/>
                <a:cs typeface="Century Gothic"/>
                <a:sym typeface="Century Gothic"/>
              </a:rPr>
              <a:t> ACK </a:t>
            </a:r>
            <a:r>
              <a:rPr lang="en-US" b="1" dirty="0" err="1">
                <a:solidFill>
                  <a:srgbClr val="FFFFFF"/>
                </a:solidFill>
                <a:latin typeface="Century Gothic"/>
                <a:ea typeface="Century Gothic"/>
                <a:cs typeface="Century Gothic"/>
                <a:sym typeface="Century Gothic"/>
              </a:rPr>
              <a:t>zurück</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Die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kann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auch</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über</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eine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oder</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mehrere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Relaystationen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zur</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Zieladresse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weitergeleitet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werden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indem</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mehrere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Päfixe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vorangestellt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werden</a:t>
            </a:r>
            <a:r>
              <a:rPr lang="en-US" b="1" dirty="0">
                <a:solidFill>
                  <a:srgbClr val="FFFFFF"/>
                </a:solidFill>
                <a:latin typeface="Century Gothic"/>
                <a:ea typeface="Century Gothic"/>
                <a:cs typeface="Century Gothic"/>
                <a:sym typeface="Century Gothic"/>
              </a:rPr>
              <a:t>:</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OE7WPA&gt;HALLO! (</a:t>
            </a:r>
            <a:r>
              <a:rPr lang="en-US" b="1" dirty="0" err="1">
                <a:solidFill>
                  <a:srgbClr val="FFFFFF"/>
                </a:solidFill>
                <a:latin typeface="Century Gothic"/>
                <a:ea typeface="Century Gothic"/>
                <a:cs typeface="Century Gothic"/>
                <a:sym typeface="Century Gothic"/>
              </a:rPr>
              <a:t>Sendet</a:t>
            </a:r>
            <a:r>
              <a:rPr lang="en-US" b="1" dirty="0">
                <a:solidFill>
                  <a:srgbClr val="FFFFFF"/>
                </a:solidFill>
                <a:latin typeface="Century Gothic"/>
                <a:ea typeface="Century Gothic"/>
                <a:cs typeface="Century Gothic"/>
                <a:sym typeface="Century Gothic"/>
              </a:rPr>
              <a:t> die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mit</a:t>
            </a:r>
            <a:r>
              <a:rPr lang="en-US" b="1" dirty="0">
                <a:solidFill>
                  <a:srgbClr val="FFFFFF"/>
                </a:solidFill>
                <a:latin typeface="Century Gothic"/>
                <a:ea typeface="Century Gothic"/>
                <a:cs typeface="Century Gothic"/>
                <a:sym typeface="Century Gothic"/>
              </a:rPr>
              <a:t> dem </a:t>
            </a:r>
            <a:r>
              <a:rPr lang="en-US" b="1" dirty="0" err="1">
                <a:solidFill>
                  <a:srgbClr val="FFFFFF"/>
                </a:solidFill>
                <a:latin typeface="Century Gothic"/>
                <a:ea typeface="Century Gothic"/>
                <a:cs typeface="Century Gothic"/>
                <a:sym typeface="Century Gothic"/>
              </a:rPr>
              <a:t>Inhalt</a:t>
            </a:r>
            <a:r>
              <a:rPr lang="en-US" b="1" dirty="0">
                <a:solidFill>
                  <a:srgbClr val="FFFFFF"/>
                </a:solidFill>
                <a:latin typeface="Century Gothic"/>
                <a:ea typeface="Century Gothic"/>
                <a:cs typeface="Century Gothic"/>
                <a:sym typeface="Century Gothic"/>
              </a:rPr>
              <a:t> “HALLO” </a:t>
            </a:r>
            <a:r>
              <a:rPr lang="en-US" b="1" dirty="0" err="1">
                <a:solidFill>
                  <a:srgbClr val="FFFFFF"/>
                </a:solidFill>
                <a:latin typeface="Century Gothic"/>
                <a:ea typeface="Century Gothic"/>
                <a:cs typeface="Century Gothic"/>
                <a:sym typeface="Century Gothic"/>
              </a:rPr>
              <a:t>direkt</a:t>
            </a:r>
            <a:r>
              <a:rPr lang="en-US" b="1" dirty="0">
                <a:solidFill>
                  <a:srgbClr val="FFFFFF"/>
                </a:solidFill>
                <a:latin typeface="Century Gothic"/>
                <a:ea typeface="Century Gothic"/>
                <a:cs typeface="Century Gothic"/>
                <a:sym typeface="Century Gothic"/>
              </a:rPr>
              <a:t> an OE7WPA)</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OE7WPA&gt;OE7AAI&gt;HALLO! (</a:t>
            </a:r>
            <a:r>
              <a:rPr lang="en-US" b="1" dirty="0" err="1">
                <a:solidFill>
                  <a:srgbClr val="FFFFFF"/>
                </a:solidFill>
                <a:latin typeface="Century Gothic"/>
                <a:ea typeface="Century Gothic"/>
                <a:cs typeface="Century Gothic"/>
                <a:sym typeface="Century Gothic"/>
              </a:rPr>
              <a:t>Sendet</a:t>
            </a:r>
            <a:r>
              <a:rPr lang="en-US" b="1" dirty="0">
                <a:solidFill>
                  <a:srgbClr val="FFFFFF"/>
                </a:solidFill>
                <a:latin typeface="Century Gothic"/>
                <a:ea typeface="Century Gothic"/>
                <a:cs typeface="Century Gothic"/>
                <a:sym typeface="Century Gothic"/>
              </a:rPr>
              <a:t> die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über</a:t>
            </a:r>
            <a:r>
              <a:rPr lang="en-US" b="1" dirty="0">
                <a:solidFill>
                  <a:srgbClr val="FFFFFF"/>
                </a:solidFill>
                <a:latin typeface="Century Gothic"/>
                <a:ea typeface="Century Gothic"/>
                <a:cs typeface="Century Gothic"/>
                <a:sym typeface="Century Gothic"/>
              </a:rPr>
              <a:t> OE7WPA an OE7AAI)</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OE7WPA&gt;OE7AAI&gt;OE7KUT&gt;HELLO! (</a:t>
            </a:r>
            <a:r>
              <a:rPr lang="en-US" b="1" dirty="0" err="1">
                <a:solidFill>
                  <a:srgbClr val="FFFFFF"/>
                </a:solidFill>
                <a:latin typeface="Century Gothic"/>
                <a:ea typeface="Century Gothic"/>
                <a:cs typeface="Century Gothic"/>
                <a:sym typeface="Century Gothic"/>
              </a:rPr>
              <a:t>Sendet</a:t>
            </a:r>
            <a:r>
              <a:rPr lang="en-US" b="1" dirty="0">
                <a:solidFill>
                  <a:srgbClr val="FFFFFF"/>
                </a:solidFill>
                <a:latin typeface="Century Gothic"/>
                <a:ea typeface="Century Gothic"/>
                <a:cs typeface="Century Gothic"/>
                <a:sym typeface="Century Gothic"/>
              </a:rPr>
              <a:t> die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über</a:t>
            </a:r>
            <a:r>
              <a:rPr lang="en-US" b="1" dirty="0">
                <a:solidFill>
                  <a:srgbClr val="FFFFFF"/>
                </a:solidFill>
                <a:latin typeface="Century Gothic"/>
                <a:ea typeface="Century Gothic"/>
                <a:cs typeface="Century Gothic"/>
                <a:sym typeface="Century Gothic"/>
              </a:rPr>
              <a:t> OE7WPA und OE7AAI an OE7KUT)</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Die </a:t>
            </a:r>
            <a:r>
              <a:rPr lang="en-US" b="1" dirty="0" err="1">
                <a:solidFill>
                  <a:srgbClr val="FFFFFF"/>
                </a:solidFill>
                <a:latin typeface="Century Gothic"/>
                <a:ea typeface="Century Gothic"/>
                <a:cs typeface="Century Gothic"/>
                <a:sym typeface="Century Gothic"/>
              </a:rPr>
              <a:t>Stationen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antworten</a:t>
            </a:r>
            <a:r>
              <a:rPr lang="en-US" b="1" dirty="0">
                <a:solidFill>
                  <a:srgbClr val="FFFFFF"/>
                </a:solidFill>
                <a:latin typeface="Century Gothic"/>
                <a:ea typeface="Century Gothic"/>
                <a:cs typeface="Century Gothic"/>
                <a:sym typeface="Century Gothic"/>
              </a:rPr>
              <a:t> auf die </a:t>
            </a:r>
            <a:r>
              <a:rPr lang="en-US" b="1" dirty="0" err="1">
                <a:solidFill>
                  <a:srgbClr val="FFFFFF"/>
                </a:solidFill>
                <a:latin typeface="Century Gothic"/>
                <a:ea typeface="Century Gothic"/>
                <a:cs typeface="Century Gothic"/>
                <a:sym typeface="Century Gothic"/>
              </a:rPr>
              <a:t>Untermenge</a:t>
            </a:r>
            <a:r>
              <a:rPr lang="en-US" b="1" dirty="0">
                <a:solidFill>
                  <a:srgbClr val="FFFFFF"/>
                </a:solidFill>
                <a:latin typeface="Century Gothic"/>
                <a:ea typeface="Century Gothic"/>
                <a:cs typeface="Century Gothic"/>
                <a:sym typeface="Century Gothic"/>
              </a:rPr>
              <a:t> an </a:t>
            </a:r>
            <a:r>
              <a:rPr lang="en-US" b="1" dirty="0" err="1">
                <a:solidFill>
                  <a:srgbClr val="FFFFFF"/>
                </a:solidFill>
                <a:latin typeface="Century Gothic"/>
                <a:ea typeface="Century Gothic"/>
                <a:cs typeface="Century Gothic"/>
                <a:sym typeface="Century Gothic"/>
              </a:rPr>
              <a:t>Befehlen</a:t>
            </a:r>
            <a:r>
              <a:rPr lang="en-US" b="1" dirty="0">
                <a:solidFill>
                  <a:srgbClr val="FFFFFF"/>
                </a:solidFill>
                <a:latin typeface="Century Gothic"/>
                <a:ea typeface="Century Gothic"/>
                <a:cs typeface="Century Gothic"/>
                <a:sym typeface="Century Gothic"/>
              </a:rPr>
              <a:t> von </a:t>
            </a:r>
            <a:r>
              <a:rPr lang="en-US" b="1" dirty="0" err="1">
                <a:solidFill>
                  <a:srgbClr val="FFFFFF"/>
                </a:solidFill>
                <a:latin typeface="Century Gothic"/>
                <a:ea typeface="Century Gothic"/>
                <a:cs typeface="Century Gothic"/>
                <a:sym typeface="Century Gothic"/>
              </a:rPr>
              <a:t>weitergeleiteten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Nachrichten</a:t>
            </a:r>
            <a:r>
              <a:rPr lang="en-US" b="1" dirty="0">
                <a:solidFill>
                  <a:srgbClr val="FFFFFF"/>
                </a:solidFill>
                <a:latin typeface="Century Gothic"/>
                <a:ea typeface="Century Gothic"/>
                <a:cs typeface="Century Gothic"/>
                <a:sym typeface="Century Gothic"/>
              </a:rPr>
              <a:t> (SNR, INFO, GRID, MSG, MSG TO:, etc.) </a:t>
            </a:r>
            <a:r>
              <a:rPr lang="en-US" b="1" dirty="0" err="1">
                <a:solidFill>
                  <a:srgbClr val="FFFFFF"/>
                </a:solidFill>
                <a:latin typeface="Century Gothic"/>
                <a:ea typeface="Century Gothic"/>
                <a:cs typeface="Century Gothic"/>
                <a:sym typeface="Century Gothic"/>
              </a:rPr>
              <a:t>indem</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sie</a:t>
            </a:r>
            <a:r>
              <a:rPr lang="en-US" b="1" dirty="0">
                <a:solidFill>
                  <a:srgbClr val="FFFFFF"/>
                </a:solidFill>
                <a:latin typeface="Century Gothic"/>
                <a:ea typeface="Century Gothic"/>
                <a:cs typeface="Century Gothic"/>
                <a:sym typeface="Century Gothic"/>
              </a:rPr>
              <a:t> den </a:t>
            </a:r>
            <a:r>
              <a:rPr lang="en-US" b="1" dirty="0" err="1">
                <a:solidFill>
                  <a:srgbClr val="FFFFFF"/>
                </a:solidFill>
                <a:latin typeface="Century Gothic"/>
                <a:ea typeface="Century Gothic"/>
                <a:cs typeface="Century Gothic"/>
                <a:sym typeface="Century Gothic"/>
              </a:rPr>
              <a:t>angegebenen</a:t>
            </a:r>
            <a:r>
              <a:rPr lang="en-US" b="1" dirty="0">
                <a:solidFill>
                  <a:srgbClr val="FFFFFF"/>
                </a:solidFill>
                <a:latin typeface="Century Gothic"/>
                <a:ea typeface="Century Gothic"/>
                <a:cs typeface="Century Gothic"/>
                <a:sym typeface="Century Gothic"/>
              </a:rPr>
              <a:t> Relay-</a:t>
            </a:r>
            <a:r>
              <a:rPr lang="en-US" b="1" dirty="0" err="1">
                <a:solidFill>
                  <a:srgbClr val="FFFFFF"/>
                </a:solidFill>
                <a:latin typeface="Century Gothic"/>
                <a:ea typeface="Century Gothic"/>
                <a:cs typeface="Century Gothic"/>
                <a:sym typeface="Century Gothic"/>
              </a:rPr>
              <a:t>Pfad</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verwenden</a:t>
            </a:r>
            <a:r>
              <a:rPr lang="en-US" b="1" dirty="0">
                <a:solidFill>
                  <a:srgbClr val="FFFFFF"/>
                </a:solidFill>
                <a:latin typeface="Century Gothic"/>
                <a:ea typeface="Century Gothic"/>
                <a:cs typeface="Century Gothic"/>
                <a:sym typeface="Century Gothic"/>
              </a:rPr>
              <a:t>.</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MSG [MESSAGE] - </a:t>
            </a:r>
            <a:r>
              <a:rPr lang="en-US" b="1" dirty="0" err="1">
                <a:solidFill>
                  <a:srgbClr val="FFFFFF"/>
                </a:solidFill>
                <a:latin typeface="Century Gothic"/>
                <a:ea typeface="Century Gothic"/>
                <a:cs typeface="Century Gothic"/>
                <a:sym typeface="Century Gothic"/>
              </a:rPr>
              <a:t>Speichert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diese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in der inbox</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Die Inbox </a:t>
            </a:r>
            <a:r>
              <a:rPr lang="en-US" b="1" dirty="0" err="1">
                <a:solidFill>
                  <a:srgbClr val="FFFFFF"/>
                </a:solidFill>
                <a:latin typeface="Century Gothic"/>
                <a:ea typeface="Century Gothic"/>
                <a:cs typeface="Century Gothic"/>
                <a:sym typeface="Century Gothic"/>
              </a:rPr>
              <a:t>Nachrichten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werden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durch</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Rechtsklick</a:t>
            </a:r>
            <a:r>
              <a:rPr lang="en-US" b="1" dirty="0">
                <a:solidFill>
                  <a:srgbClr val="FFFFFF"/>
                </a:solidFill>
                <a:latin typeface="Century Gothic"/>
                <a:ea typeface="Century Gothic"/>
                <a:cs typeface="Century Gothic"/>
                <a:sym typeface="Century Gothic"/>
              </a:rPr>
              <a:t> auf das Callsign-&gt;”View message Inbox…” </a:t>
            </a:r>
            <a:r>
              <a:rPr lang="en-US" b="1" dirty="0" err="1">
                <a:solidFill>
                  <a:srgbClr val="FFFFFF"/>
                </a:solidFill>
                <a:latin typeface="Century Gothic"/>
                <a:ea typeface="Century Gothic"/>
                <a:cs typeface="Century Gothic"/>
                <a:sym typeface="Century Gothic"/>
              </a:rPr>
              <a:t>angezeigt</a:t>
            </a:r>
            <a:r>
              <a:rPr lang="en-US" b="1" dirty="0">
                <a:solidFill>
                  <a:srgbClr val="FFFFFF"/>
                </a:solidFill>
                <a:latin typeface="Century Gothic"/>
                <a:ea typeface="Century Gothic"/>
                <a:cs typeface="Century Gothic"/>
                <a:sym typeface="Century Gothic"/>
              </a:rPr>
              <a:t>.</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MSG TO:[CALLSIGN] [MESSAGE] - Die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wird</a:t>
            </a:r>
            <a:r>
              <a:rPr lang="en-US" b="1" dirty="0">
                <a:solidFill>
                  <a:srgbClr val="FFFFFF"/>
                </a:solidFill>
                <a:latin typeface="Century Gothic"/>
                <a:ea typeface="Century Gothic"/>
                <a:cs typeface="Century Gothic"/>
                <a:sym typeface="Century Gothic"/>
              </a:rPr>
              <a:t> permanent </a:t>
            </a:r>
            <a:r>
              <a:rPr lang="en-US" b="1" dirty="0" err="1">
                <a:solidFill>
                  <a:srgbClr val="FFFFFF"/>
                </a:solidFill>
                <a:latin typeface="Century Gothic"/>
                <a:ea typeface="Century Gothic"/>
                <a:cs typeface="Century Gothic"/>
                <a:sym typeface="Century Gothic"/>
              </a:rPr>
              <a:t>gespeichert</a:t>
            </a:r>
            <a:r>
              <a:rPr lang="en-US" b="1" dirty="0">
                <a:solidFill>
                  <a:srgbClr val="FFFFFF"/>
                </a:solidFill>
                <a:latin typeface="Century Gothic"/>
                <a:ea typeface="Century Gothic"/>
                <a:cs typeface="Century Gothic"/>
                <a:sym typeface="Century Gothic"/>
              </a:rPr>
              <a:t>, bis </a:t>
            </a:r>
            <a:r>
              <a:rPr lang="en-US" b="1" dirty="0" err="1">
                <a:solidFill>
                  <a:srgbClr val="FFFFFF"/>
                </a:solidFill>
                <a:latin typeface="Century Gothic"/>
                <a:ea typeface="Century Gothic"/>
                <a:cs typeface="Century Gothic"/>
                <a:sym typeface="Century Gothic"/>
              </a:rPr>
              <a:t>sie</a:t>
            </a:r>
            <a:r>
              <a:rPr lang="en-US" b="1" dirty="0">
                <a:solidFill>
                  <a:srgbClr val="FFFFFF"/>
                </a:solidFill>
                <a:latin typeface="Century Gothic"/>
                <a:ea typeface="Century Gothic"/>
                <a:cs typeface="Century Gothic"/>
                <a:sym typeface="Century Gothic"/>
              </a:rPr>
              <a:t> von [CALLSIGN] </a:t>
            </a:r>
            <a:r>
              <a:rPr lang="en-US" b="1" dirty="0" err="1">
                <a:solidFill>
                  <a:srgbClr val="FFFFFF"/>
                </a:solidFill>
                <a:latin typeface="Century Gothic"/>
                <a:ea typeface="Century Gothic"/>
                <a:cs typeface="Century Gothic"/>
                <a:sym typeface="Century Gothic"/>
              </a:rPr>
              <a:t>abgerufen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wird</a:t>
            </a:r>
            <a:r>
              <a:rPr lang="en-US" b="1" dirty="0">
                <a:solidFill>
                  <a:srgbClr val="FFFFFF"/>
                </a:solidFill>
                <a:latin typeface="Century Gothic"/>
                <a:ea typeface="Century Gothic"/>
                <a:cs typeface="Century Gothic"/>
                <a:sym typeface="Century Gothic"/>
              </a:rPr>
              <a:t>.</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[CALLSIGN] </a:t>
            </a:r>
            <a:r>
              <a:rPr lang="en-US" b="1" dirty="0" err="1">
                <a:solidFill>
                  <a:srgbClr val="FFFFFF"/>
                </a:solidFill>
                <a:latin typeface="Century Gothic"/>
                <a:ea typeface="Century Gothic"/>
                <a:cs typeface="Century Gothic"/>
                <a:sym typeface="Century Gothic"/>
              </a:rPr>
              <a:t>ist</a:t>
            </a:r>
            <a:r>
              <a:rPr lang="en-US" b="1" dirty="0">
                <a:solidFill>
                  <a:srgbClr val="FFFFFF"/>
                </a:solidFill>
                <a:latin typeface="Century Gothic"/>
                <a:ea typeface="Century Gothic"/>
                <a:cs typeface="Century Gothic"/>
                <a:sym typeface="Century Gothic"/>
              </a:rPr>
              <a:t> das </a:t>
            </a:r>
            <a:r>
              <a:rPr lang="en-US" b="1" dirty="0" err="1">
                <a:solidFill>
                  <a:srgbClr val="FFFFFF"/>
                </a:solidFill>
                <a:latin typeface="Century Gothic"/>
                <a:ea typeface="Century Gothic"/>
                <a:cs typeface="Century Gothic"/>
                <a:sym typeface="Century Gothic"/>
              </a:rPr>
              <a:t>este</a:t>
            </a:r>
            <a:r>
              <a:rPr lang="en-US" b="1" dirty="0">
                <a:solidFill>
                  <a:srgbClr val="FFFFFF"/>
                </a:solidFill>
                <a:latin typeface="Century Gothic"/>
                <a:ea typeface="Century Gothic"/>
                <a:cs typeface="Century Gothic"/>
                <a:sym typeface="Century Gothic"/>
              </a:rPr>
              <a:t> Wort </a:t>
            </a:r>
            <a:r>
              <a:rPr lang="en-US" b="1" dirty="0" err="1">
                <a:solidFill>
                  <a:srgbClr val="FFFFFF"/>
                </a:solidFill>
                <a:latin typeface="Century Gothic"/>
                <a:ea typeface="Century Gothic"/>
                <a:cs typeface="Century Gothic"/>
                <a:sym typeface="Century Gothic"/>
              </a:rPr>
              <a:t>nach</a:t>
            </a:r>
            <a:r>
              <a:rPr lang="en-US" b="1" dirty="0">
                <a:solidFill>
                  <a:srgbClr val="FFFFFF"/>
                </a:solidFill>
                <a:latin typeface="Century Gothic"/>
                <a:ea typeface="Century Gothic"/>
                <a:cs typeface="Century Gothic"/>
                <a:sym typeface="Century Gothic"/>
              </a:rPr>
              <a:t> : und der </a:t>
            </a:r>
            <a:r>
              <a:rPr lang="en-US" b="1" dirty="0" err="1">
                <a:solidFill>
                  <a:srgbClr val="FFFFFF"/>
                </a:solidFill>
                <a:latin typeface="Century Gothic"/>
                <a:ea typeface="Century Gothic"/>
                <a:cs typeface="Century Gothic"/>
                <a:sym typeface="Century Gothic"/>
              </a:rPr>
              <a:t>Empfänger</a:t>
            </a:r>
            <a:r>
              <a:rPr lang="en-US" b="1" dirty="0">
                <a:solidFill>
                  <a:srgbClr val="FFFFFF"/>
                </a:solidFill>
                <a:latin typeface="Century Gothic"/>
                <a:ea typeface="Century Gothic"/>
                <a:cs typeface="Century Gothic"/>
                <a:sym typeface="Century Gothic"/>
              </a:rPr>
              <a:t> der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QUERY CALL [CALLSIGN]? - </a:t>
            </a:r>
            <a:r>
              <a:rPr lang="en-US" b="1" dirty="0" err="1">
                <a:solidFill>
                  <a:srgbClr val="FFFFFF"/>
                </a:solidFill>
                <a:latin typeface="Century Gothic"/>
                <a:ea typeface="Century Gothic"/>
                <a:cs typeface="Century Gothic"/>
                <a:sym typeface="Century Gothic"/>
              </a:rPr>
              <a:t>Können</a:t>
            </a:r>
            <a:r>
              <a:rPr lang="en-US" b="1" dirty="0">
                <a:solidFill>
                  <a:srgbClr val="FFFFFF"/>
                </a:solidFill>
                <a:latin typeface="Century Gothic"/>
                <a:ea typeface="Century Gothic"/>
                <a:cs typeface="Century Gothic"/>
                <a:sym typeface="Century Gothic"/>
              </a:rPr>
              <a:t> Sie CALLSIGN </a:t>
            </a:r>
            <a:r>
              <a:rPr lang="en-US" b="1" dirty="0" err="1">
                <a:solidFill>
                  <a:srgbClr val="FFFFFF"/>
                </a:solidFill>
                <a:latin typeface="Century Gothic"/>
                <a:ea typeface="Century Gothic"/>
                <a:cs typeface="Century Gothic"/>
                <a:sym typeface="Century Gothic"/>
              </a:rPr>
              <a:t>direkt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erreichen</a:t>
            </a:r>
            <a:r>
              <a:rPr lang="en-US" b="1" dirty="0">
                <a:solidFill>
                  <a:srgbClr val="FFFFFF"/>
                </a:solidFill>
                <a:latin typeface="Century Gothic"/>
                <a:ea typeface="Century Gothic"/>
                <a:cs typeface="Century Gothic"/>
                <a:sym typeface="Century Gothic"/>
              </a:rPr>
              <a:t>?</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Wenn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eine</a:t>
            </a:r>
            <a:r>
              <a:rPr lang="en-US" b="1" dirty="0">
                <a:solidFill>
                  <a:srgbClr val="FFFFFF"/>
                </a:solidFill>
                <a:latin typeface="Century Gothic"/>
                <a:ea typeface="Century Gothic"/>
                <a:cs typeface="Century Gothic"/>
                <a:sym typeface="Century Gothic"/>
              </a:rPr>
              <a:t> Station das </a:t>
            </a:r>
            <a:r>
              <a:rPr lang="en-US" b="1" dirty="0" err="1">
                <a:solidFill>
                  <a:srgbClr val="FFFFFF"/>
                </a:solidFill>
                <a:latin typeface="Century Gothic"/>
                <a:ea typeface="Century Gothic"/>
                <a:cs typeface="Century Gothic"/>
                <a:sym typeface="Century Gothic"/>
              </a:rPr>
              <a:t>Rufzeichen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empfangen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kann</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sendet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sie</a:t>
            </a:r>
            <a:r>
              <a:rPr lang="en-US" b="1" dirty="0">
                <a:solidFill>
                  <a:srgbClr val="FFFFFF"/>
                </a:solidFill>
                <a:latin typeface="Century Gothic"/>
                <a:ea typeface="Century Gothic"/>
                <a:cs typeface="Century Gothic"/>
                <a:sym typeface="Century Gothic"/>
              </a:rPr>
              <a:t>  “YES” und </a:t>
            </a:r>
            <a:r>
              <a:rPr lang="en-US" b="1" dirty="0" err="1">
                <a:solidFill>
                  <a:srgbClr val="FFFFFF"/>
                </a:solidFill>
                <a:latin typeface="Century Gothic"/>
                <a:ea typeface="Century Gothic"/>
                <a:cs typeface="Century Gothic"/>
                <a:sym typeface="Century Gothic"/>
              </a:rPr>
              <a:t>anschliesend</a:t>
            </a:r>
            <a:r>
              <a:rPr lang="en-US" b="1" dirty="0">
                <a:solidFill>
                  <a:srgbClr val="FFFFFF"/>
                </a:solidFill>
                <a:latin typeface="Century Gothic"/>
                <a:ea typeface="Century Gothic"/>
                <a:cs typeface="Century Gothic"/>
                <a:sym typeface="Century Gothic"/>
              </a:rPr>
              <a:t> ACK und </a:t>
            </a:r>
            <a:r>
              <a:rPr lang="en-US" b="1" dirty="0" err="1">
                <a:solidFill>
                  <a:srgbClr val="FFFFFF"/>
                </a:solidFill>
                <a:latin typeface="Century Gothic"/>
                <a:ea typeface="Century Gothic"/>
                <a:cs typeface="Century Gothic"/>
                <a:sym typeface="Century Gothic"/>
              </a:rPr>
              <a:t>einem</a:t>
            </a:r>
            <a:r>
              <a:rPr lang="en-US" b="1" dirty="0">
                <a:solidFill>
                  <a:srgbClr val="FFFFFF"/>
                </a:solidFill>
                <a:latin typeface="Century Gothic"/>
                <a:ea typeface="Century Gothic"/>
                <a:cs typeface="Century Gothic"/>
                <a:sym typeface="Century Gothic"/>
              </a:rPr>
              <a:t> SNR Report </a:t>
            </a:r>
            <a:r>
              <a:rPr lang="en-US" b="1" dirty="0" err="1">
                <a:solidFill>
                  <a:srgbClr val="FFFFFF"/>
                </a:solidFill>
                <a:latin typeface="Century Gothic"/>
                <a:ea typeface="Century Gothic"/>
                <a:cs typeface="Century Gothic"/>
                <a:sym typeface="Century Gothic"/>
              </a:rPr>
              <a:t>zurück</a:t>
            </a:r>
            <a:r>
              <a:rPr lang="en-US" b="1" dirty="0">
                <a:solidFill>
                  <a:srgbClr val="FFFFFF"/>
                </a:solidFill>
                <a:latin typeface="Century Gothic"/>
                <a:ea typeface="Century Gothic"/>
                <a:cs typeface="Century Gothic"/>
                <a:sym typeface="Century Gothic"/>
              </a:rPr>
              <a:t>.</a:t>
            </a:r>
            <a:endParaRPr b="1" dirty="0">
              <a:solidFill>
                <a:srgbClr val="FFFFFF"/>
              </a:solidFill>
              <a:latin typeface="Century Gothic"/>
              <a:ea typeface="Century Gothic"/>
              <a:cs typeface="Century Gothic"/>
              <a:sym typeface="Century Gothic"/>
            </a:endParaRPr>
          </a:p>
          <a:p>
            <a:pPr marL="457200" lvl="0" indent="0" algn="l" rtl="0">
              <a:spcBef>
                <a:spcPts val="0"/>
              </a:spcBef>
              <a:spcAft>
                <a:spcPts val="0"/>
              </a:spcAft>
              <a:buNone/>
            </a:pPr>
            <a:r>
              <a:rPr lang="en-US" b="1" dirty="0">
                <a:solidFill>
                  <a:srgbClr val="FFFFFF"/>
                </a:solidFill>
                <a:latin typeface="Century Gothic"/>
                <a:ea typeface="Century Gothic"/>
                <a:cs typeface="Century Gothic"/>
                <a:sym typeface="Century Gothic"/>
              </a:rPr>
              <a:t>● QUERY MSG [ID] - Die </a:t>
            </a:r>
            <a:r>
              <a:rPr lang="en-US" b="1" dirty="0" err="1">
                <a:solidFill>
                  <a:srgbClr val="FFFFFF"/>
                </a:solidFill>
                <a:latin typeface="Century Gothic"/>
                <a:ea typeface="Century Gothic"/>
                <a:cs typeface="Century Gothic"/>
                <a:sym typeface="Century Gothic"/>
              </a:rPr>
              <a:t>komplette</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Nachricht</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mit</a:t>
            </a:r>
            <a:r>
              <a:rPr lang="en-US" b="1" dirty="0">
                <a:solidFill>
                  <a:srgbClr val="FFFFFF"/>
                </a:solidFill>
                <a:latin typeface="Century Gothic"/>
                <a:ea typeface="Century Gothic"/>
                <a:cs typeface="Century Gothic"/>
                <a:sym typeface="Century Gothic"/>
              </a:rPr>
              <a:t> der ID </a:t>
            </a:r>
            <a:r>
              <a:rPr lang="en-US" b="1" dirty="0" err="1">
                <a:solidFill>
                  <a:srgbClr val="FFFFFF"/>
                </a:solidFill>
                <a:latin typeface="Century Gothic"/>
                <a:ea typeface="Century Gothic"/>
                <a:cs typeface="Century Gothic"/>
                <a:sym typeface="Century Gothic"/>
              </a:rPr>
              <a:t>wird</a:t>
            </a:r>
            <a:r>
              <a:rPr lang="en-US" b="1" dirty="0">
                <a:solidFill>
                  <a:srgbClr val="FFFFFF"/>
                </a:solidFill>
                <a:latin typeface="Century Gothic"/>
                <a:ea typeface="Century Gothic"/>
                <a:cs typeface="Century Gothic"/>
                <a:sym typeface="Century Gothic"/>
              </a:rPr>
              <a:t> </a:t>
            </a:r>
            <a:r>
              <a:rPr lang="en-US" b="1" dirty="0" err="1">
                <a:solidFill>
                  <a:srgbClr val="FFFFFF"/>
                </a:solidFill>
                <a:latin typeface="Century Gothic"/>
                <a:ea typeface="Century Gothic"/>
                <a:cs typeface="Century Gothic"/>
                <a:sym typeface="Century Gothic"/>
              </a:rPr>
              <a:t>angefordert</a:t>
            </a:r>
            <a:r>
              <a:rPr lang="en-US" b="1" dirty="0">
                <a:solidFill>
                  <a:srgbClr val="FFFFFF"/>
                </a:solidFill>
                <a:latin typeface="Century Gothic"/>
                <a:ea typeface="Century Gothic"/>
                <a:cs typeface="Century Gothic"/>
                <a:sym typeface="Century Gothic"/>
              </a:rPr>
              <a:t> und </a:t>
            </a:r>
            <a:r>
              <a:rPr lang="en-US" b="1" dirty="0" err="1">
                <a:solidFill>
                  <a:srgbClr val="FFFFFF"/>
                </a:solidFill>
                <a:latin typeface="Century Gothic"/>
                <a:ea typeface="Century Gothic"/>
                <a:cs typeface="Century Gothic"/>
                <a:sym typeface="Century Gothic"/>
              </a:rPr>
              <a:t>übertragen</a:t>
            </a:r>
            <a:r>
              <a:rPr lang="en-US" b="1" dirty="0">
                <a:solidFill>
                  <a:srgbClr val="FFFFFF"/>
                </a:solidFill>
                <a:latin typeface="Century Gothic"/>
                <a:ea typeface="Century Gothic"/>
                <a:cs typeface="Century Gothic"/>
                <a:sym typeface="Century Gothic"/>
              </a:rPr>
              <a:t>.</a:t>
            </a:r>
            <a:endParaRPr b="1" dirty="0">
              <a:solidFill>
                <a:srgbClr val="FFFFFF"/>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250050" y="309005"/>
            <a:ext cx="11691900" cy="624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QUERY MSGS - </a:t>
            </a:r>
            <a:r>
              <a:rPr lang="en-US" b="1" dirty="0" err="1">
                <a:solidFill>
                  <a:srgbClr val="FFFFFF"/>
                </a:solidFill>
                <a:latin typeface="Calibri"/>
                <a:ea typeface="Calibri"/>
                <a:cs typeface="Calibri"/>
                <a:sym typeface="Calibri"/>
              </a:rPr>
              <a:t>Fordert</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alle</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Nachrichten</a:t>
            </a:r>
            <a:r>
              <a:rPr lang="en-US" b="1" dirty="0">
                <a:solidFill>
                  <a:srgbClr val="FFFFFF"/>
                </a:solidFill>
                <a:latin typeface="Calibri"/>
                <a:ea typeface="Calibri"/>
                <a:cs typeface="Calibri"/>
                <a:sym typeface="Calibri"/>
              </a:rPr>
              <a:t> an. </a:t>
            </a:r>
            <a:r>
              <a:rPr lang="en-US" b="1" dirty="0" err="1">
                <a:solidFill>
                  <a:srgbClr val="FFFFFF"/>
                </a:solidFill>
                <a:latin typeface="Calibri"/>
                <a:ea typeface="Calibri"/>
                <a:cs typeface="Calibri"/>
                <a:sym typeface="Calibri"/>
              </a:rPr>
              <a:t>Jede</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Antwort</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enthält</a:t>
            </a:r>
            <a:r>
              <a:rPr lang="en-US" b="1" dirty="0">
                <a:solidFill>
                  <a:srgbClr val="FFFFFF"/>
                </a:solidFill>
                <a:latin typeface="Calibri"/>
                <a:ea typeface="Calibri"/>
                <a:cs typeface="Calibri"/>
                <a:sym typeface="Calibri"/>
              </a:rPr>
              <a:t> die ID der </a:t>
            </a:r>
            <a:r>
              <a:rPr lang="en-US" b="1" dirty="0" err="1">
                <a:solidFill>
                  <a:srgbClr val="FFFFFF"/>
                </a:solidFill>
                <a:latin typeface="Calibri"/>
                <a:ea typeface="Calibri"/>
                <a:cs typeface="Calibri"/>
                <a:sym typeface="Calibri"/>
              </a:rPr>
              <a:t>ältestesten</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auszuliefernden</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Nachricht</a:t>
            </a:r>
            <a:r>
              <a:rPr lang="en-US" b="1" dirty="0">
                <a:solidFill>
                  <a:srgbClr val="FFFFFF"/>
                </a:solidFill>
                <a:latin typeface="Calibri"/>
                <a:ea typeface="Calibri"/>
                <a:cs typeface="Calibri"/>
                <a:sym typeface="Calibri"/>
              </a:rPr>
              <a:t>.</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AGN? - Die </a:t>
            </a:r>
            <a:r>
              <a:rPr lang="en-US" b="1" dirty="0" err="1">
                <a:solidFill>
                  <a:srgbClr val="FFFFFF"/>
                </a:solidFill>
                <a:latin typeface="Calibri"/>
                <a:ea typeface="Calibri"/>
                <a:cs typeface="Calibri"/>
                <a:sym typeface="Calibri"/>
              </a:rPr>
              <a:t>Letzte</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Nachricht</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wird</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erneut</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angefordert</a:t>
            </a:r>
            <a:r>
              <a:rPr lang="en-US" b="1" dirty="0">
                <a:solidFill>
                  <a:srgbClr val="FFFFFF"/>
                </a:solidFill>
                <a:latin typeface="Calibri"/>
                <a:ea typeface="Calibri"/>
                <a:cs typeface="Calibri"/>
                <a:sym typeface="Calibri"/>
              </a:rPr>
              <a:t>.</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SNR - Signal Report </a:t>
            </a:r>
            <a:r>
              <a:rPr lang="en-US" b="1" dirty="0" err="1">
                <a:solidFill>
                  <a:srgbClr val="FFFFFF"/>
                </a:solidFill>
                <a:latin typeface="Calibri"/>
                <a:ea typeface="Calibri"/>
                <a:cs typeface="Calibri"/>
                <a:sym typeface="Calibri"/>
              </a:rPr>
              <a:t>anfordern</a:t>
            </a:r>
            <a:r>
              <a:rPr lang="en-US" b="1" dirty="0">
                <a:solidFill>
                  <a:srgbClr val="FFFFFF"/>
                </a:solidFill>
                <a:latin typeface="Calibri"/>
                <a:ea typeface="Calibri"/>
                <a:cs typeface="Calibri"/>
                <a:sym typeface="Calibri"/>
              </a:rPr>
              <a:t>.</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INFO - </a:t>
            </a:r>
            <a:r>
              <a:rPr lang="en-US" b="1" dirty="0" err="1">
                <a:solidFill>
                  <a:srgbClr val="FFFFFF"/>
                </a:solidFill>
                <a:latin typeface="Calibri"/>
                <a:ea typeface="Calibri"/>
                <a:cs typeface="Calibri"/>
                <a:sym typeface="Calibri"/>
              </a:rPr>
              <a:t>Stationsinfo</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anfordern</a:t>
            </a:r>
            <a:r>
              <a:rPr lang="en-US" b="1" dirty="0">
                <a:solidFill>
                  <a:srgbClr val="FFFFFF"/>
                </a:solidFill>
                <a:latin typeface="Calibri"/>
                <a:ea typeface="Calibri"/>
                <a:cs typeface="Calibri"/>
                <a:sym typeface="Calibri"/>
              </a:rPr>
              <a:t>.</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GRID - </a:t>
            </a:r>
            <a:r>
              <a:rPr lang="en-US" b="1" dirty="0" err="1">
                <a:solidFill>
                  <a:srgbClr val="FFFFFF"/>
                </a:solidFill>
                <a:latin typeface="Calibri"/>
                <a:ea typeface="Calibri"/>
                <a:cs typeface="Calibri"/>
                <a:sym typeface="Calibri"/>
              </a:rPr>
              <a:t>Sendet</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einen</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ausführlichen</a:t>
            </a:r>
            <a:r>
              <a:rPr lang="en-US" b="1" dirty="0">
                <a:solidFill>
                  <a:srgbClr val="FFFFFF"/>
                </a:solidFill>
                <a:latin typeface="Calibri"/>
                <a:ea typeface="Calibri"/>
                <a:cs typeface="Calibri"/>
                <a:sym typeface="Calibri"/>
              </a:rPr>
              <a:t> Grid-Locator (</a:t>
            </a:r>
            <a:r>
              <a:rPr lang="en-US" b="1" dirty="0" err="1">
                <a:solidFill>
                  <a:srgbClr val="FFFFFF"/>
                </a:solidFill>
                <a:latin typeface="Calibri"/>
                <a:ea typeface="Calibri"/>
                <a:cs typeface="Calibri"/>
                <a:sym typeface="Calibri"/>
              </a:rPr>
              <a:t>damit</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dieser</a:t>
            </a:r>
            <a:r>
              <a:rPr lang="en-US" b="1" dirty="0">
                <a:solidFill>
                  <a:srgbClr val="FFFFFF"/>
                </a:solidFill>
                <a:latin typeface="Calibri"/>
                <a:ea typeface="Calibri"/>
                <a:cs typeface="Calibri"/>
                <a:sym typeface="Calibri"/>
              </a:rPr>
              <a:t> auf </a:t>
            </a:r>
            <a:r>
              <a:rPr lang="en-US" b="1" dirty="0" err="1">
                <a:solidFill>
                  <a:srgbClr val="FFFFFF"/>
                </a:solidFill>
                <a:latin typeface="Calibri"/>
                <a:ea typeface="Calibri"/>
                <a:cs typeface="Calibri"/>
                <a:sym typeface="Calibri"/>
              </a:rPr>
              <a:t>einer</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Karte</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wie</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PSKReporter</a:t>
            </a:r>
            <a:r>
              <a:rPr lang="en-US" b="1" dirty="0">
                <a:solidFill>
                  <a:srgbClr val="FFFFFF"/>
                </a:solidFill>
                <a:latin typeface="Calibri"/>
                <a:ea typeface="Calibri"/>
                <a:cs typeface="Calibri"/>
                <a:sym typeface="Calibri"/>
              </a:rPr>
              <a:t> &amp; APRS-IS </a:t>
            </a:r>
            <a:r>
              <a:rPr lang="en-US" b="1" dirty="0" err="1">
                <a:solidFill>
                  <a:srgbClr val="FFFFFF"/>
                </a:solidFill>
                <a:latin typeface="Calibri"/>
                <a:ea typeface="Calibri"/>
                <a:cs typeface="Calibri"/>
                <a:sym typeface="Calibri"/>
              </a:rPr>
              <a:t>angezeigt</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werden</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kann</a:t>
            </a:r>
            <a:r>
              <a:rPr lang="en-US" b="1" dirty="0">
                <a:solidFill>
                  <a:srgbClr val="FFFFFF"/>
                </a:solidFill>
                <a:latin typeface="Calibri"/>
                <a:ea typeface="Calibri"/>
                <a:cs typeface="Calibri"/>
                <a:sym typeface="Calibri"/>
              </a:rPr>
              <a:t>)</a:t>
            </a:r>
            <a:endParaRPr b="1" dirty="0">
              <a:solidFill>
                <a:srgbClr val="FFFFFF"/>
              </a:solidFill>
              <a:latin typeface="Calibri"/>
              <a:ea typeface="Calibri"/>
              <a:cs typeface="Calibri"/>
              <a:sym typeface="Calibri"/>
            </a:endParaRPr>
          </a:p>
          <a:p>
            <a:pPr marL="0" lvl="0" indent="0" algn="l" rtl="0">
              <a:spcBef>
                <a:spcPts val="0"/>
              </a:spcBef>
              <a:spcAft>
                <a:spcPts val="0"/>
              </a:spcAft>
              <a:buNone/>
            </a:pPr>
            <a:endParaRPr b="1" dirty="0">
              <a:solidFill>
                <a:srgbClr val="FFFFFF"/>
              </a:solidFill>
              <a:latin typeface="Calibri"/>
              <a:ea typeface="Calibri"/>
              <a:cs typeface="Calibri"/>
              <a:sym typeface="Calibri"/>
            </a:endParaRPr>
          </a:p>
          <a:p>
            <a:pPr marL="457200" lvl="0" indent="-381000" algn="l" rtl="0">
              <a:spcBef>
                <a:spcPts val="0"/>
              </a:spcBef>
              <a:spcAft>
                <a:spcPts val="0"/>
              </a:spcAft>
              <a:buClr>
                <a:srgbClr val="FFFFFF"/>
              </a:buClr>
              <a:buSzPts val="2400"/>
              <a:buFont typeface="Calibri"/>
              <a:buChar char="●"/>
            </a:pPr>
            <a:r>
              <a:rPr lang="en-US" sz="2400" b="1" dirty="0" err="1">
                <a:solidFill>
                  <a:srgbClr val="FFFFFF"/>
                </a:solidFill>
                <a:latin typeface="Calibri"/>
                <a:ea typeface="Calibri"/>
                <a:cs typeface="Calibri"/>
                <a:sym typeface="Calibri"/>
              </a:rPr>
              <a:t>Kurznachrichten</a:t>
            </a:r>
            <a:r>
              <a:rPr lang="en-US" sz="2400"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Diese</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können</a:t>
            </a:r>
            <a:r>
              <a:rPr lang="en-US" b="1" dirty="0">
                <a:solidFill>
                  <a:srgbClr val="FFFFFF"/>
                </a:solidFill>
                <a:latin typeface="Calibri"/>
                <a:ea typeface="Calibri"/>
                <a:cs typeface="Calibri"/>
                <a:sym typeface="Calibri"/>
              </a:rPr>
              <a:t> in </a:t>
            </a:r>
            <a:r>
              <a:rPr lang="en-US" b="1" dirty="0" err="1">
                <a:solidFill>
                  <a:srgbClr val="FFFFFF"/>
                </a:solidFill>
                <a:latin typeface="Calibri"/>
                <a:ea typeface="Calibri"/>
                <a:cs typeface="Calibri"/>
                <a:sym typeface="Calibri"/>
              </a:rPr>
              <a:t>eine</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direkte</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Nachricht</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eingebettet</a:t>
            </a:r>
            <a:r>
              <a:rPr lang="en-US" b="1" dirty="0">
                <a:solidFill>
                  <a:srgbClr val="FFFFFF"/>
                </a:solidFill>
                <a:latin typeface="Calibri"/>
                <a:ea typeface="Calibri"/>
                <a:cs typeface="Calibri"/>
                <a:sym typeface="Calibri"/>
              </a:rPr>
              <a:t> und in </a:t>
            </a:r>
            <a:r>
              <a:rPr lang="en-US" b="1" dirty="0" err="1">
                <a:solidFill>
                  <a:srgbClr val="FFFFFF"/>
                </a:solidFill>
                <a:latin typeface="Calibri"/>
                <a:ea typeface="Calibri"/>
                <a:cs typeface="Calibri"/>
                <a:sym typeface="Calibri"/>
              </a:rPr>
              <a:t>einen</a:t>
            </a:r>
            <a:r>
              <a:rPr lang="en-US" b="1" dirty="0">
                <a:solidFill>
                  <a:srgbClr val="FFFFFF"/>
                </a:solidFill>
                <a:latin typeface="Calibri"/>
                <a:ea typeface="Calibri"/>
                <a:cs typeface="Calibri"/>
                <a:sym typeface="Calibri"/>
              </a:rPr>
              <a:t> TX </a:t>
            </a:r>
            <a:r>
              <a:rPr lang="en-US" b="1" dirty="0" err="1">
                <a:solidFill>
                  <a:srgbClr val="FFFFFF"/>
                </a:solidFill>
                <a:latin typeface="Calibri"/>
                <a:ea typeface="Calibri"/>
                <a:cs typeface="Calibri"/>
                <a:sym typeface="Calibri"/>
              </a:rPr>
              <a:t>Zyklus</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übertragen</a:t>
            </a:r>
            <a:r>
              <a:rPr lang="en-US" b="1" dirty="0">
                <a:solidFill>
                  <a:srgbClr val="FFFFFF"/>
                </a:solidFill>
                <a:latin typeface="Calibri"/>
                <a:ea typeface="Calibri"/>
                <a:cs typeface="Calibri"/>
                <a:sym typeface="Calibri"/>
              </a:rPr>
              <a:t> </a:t>
            </a:r>
            <a:r>
              <a:rPr lang="en-US" b="1" dirty="0" err="1">
                <a:solidFill>
                  <a:srgbClr val="FFFFFF"/>
                </a:solidFill>
                <a:latin typeface="Calibri"/>
                <a:ea typeface="Calibri"/>
                <a:cs typeface="Calibri"/>
                <a:sym typeface="Calibri"/>
              </a:rPr>
              <a:t>werden</a:t>
            </a:r>
            <a:r>
              <a:rPr lang="en-US" b="1" dirty="0">
                <a:solidFill>
                  <a:srgbClr val="FFFFFF"/>
                </a:solidFill>
                <a:latin typeface="Calibri"/>
                <a:ea typeface="Calibri"/>
                <a:cs typeface="Calibri"/>
                <a:sym typeface="Calibri"/>
              </a:rPr>
              <a:t>: ( Aber </a:t>
            </a:r>
            <a:r>
              <a:rPr lang="en-US" b="1" dirty="0" err="1">
                <a:solidFill>
                  <a:srgbClr val="FFFFFF"/>
                </a:solidFill>
                <a:latin typeface="Calibri"/>
                <a:ea typeface="Calibri"/>
                <a:cs typeface="Calibri"/>
                <a:sym typeface="Calibri"/>
              </a:rPr>
              <a:t>nicht</a:t>
            </a:r>
            <a:r>
              <a:rPr lang="en-US" b="1" dirty="0">
                <a:solidFill>
                  <a:srgbClr val="FFFFFF"/>
                </a:solidFill>
                <a:latin typeface="Calibri"/>
                <a:ea typeface="Calibri"/>
                <a:cs typeface="Calibri"/>
                <a:sym typeface="Calibri"/>
              </a:rPr>
              <a:t> an Gruppen!)</a:t>
            </a:r>
            <a:endParaRPr b="1" dirty="0">
              <a:solidFill>
                <a:srgbClr val="FFFFFF"/>
              </a:solidFill>
              <a:latin typeface="Calibri"/>
              <a:ea typeface="Calibri"/>
              <a:cs typeface="Calibri"/>
              <a:sym typeface="Calibri"/>
            </a:endParaRPr>
          </a:p>
          <a:p>
            <a:pPr marL="457200" lvl="0" indent="0" algn="l" rtl="0">
              <a:spcBef>
                <a:spcPts val="0"/>
              </a:spcBef>
              <a:spcAft>
                <a:spcPts val="0"/>
              </a:spcAft>
              <a:buNone/>
            </a:pP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QSL? - Did you receive my last transmission?</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QSL - I received your last transmission</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YES - I confirm your last inquiry</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NO - I negative confirm your last inquiry</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HW CPY? - How do you copy?</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RR - Roger. Received. I copy.</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FB - Fine Business</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TU - Thank You73 - I send my Best Regards</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SK - End of Contact</a:t>
            </a:r>
            <a:endParaRPr b="1" dirty="0">
              <a:solidFill>
                <a:srgbClr val="FFFFFF"/>
              </a:solidFill>
              <a:latin typeface="Calibri"/>
              <a:ea typeface="Calibri"/>
              <a:cs typeface="Calibri"/>
              <a:sym typeface="Calibri"/>
            </a:endParaRPr>
          </a:p>
          <a:p>
            <a:pPr marL="457200" lvl="0" indent="-317500" algn="l" rtl="0">
              <a:spcBef>
                <a:spcPts val="0"/>
              </a:spcBef>
              <a:spcAft>
                <a:spcPts val="0"/>
              </a:spcAft>
              <a:buClr>
                <a:srgbClr val="FFFFFF"/>
              </a:buClr>
              <a:buSzPts val="1400"/>
              <a:buFont typeface="Calibri"/>
              <a:buChar char="●"/>
            </a:pPr>
            <a:r>
              <a:rPr lang="en-US" b="1" dirty="0">
                <a:solidFill>
                  <a:srgbClr val="FFFFFF"/>
                </a:solidFill>
                <a:latin typeface="Calibri"/>
                <a:ea typeface="Calibri"/>
                <a:cs typeface="Calibri"/>
                <a:sym typeface="Calibri"/>
              </a:rPr>
              <a:t> DIT </a:t>
            </a:r>
            <a:r>
              <a:rPr lang="en-US" b="1" dirty="0" err="1">
                <a:solidFill>
                  <a:srgbClr val="FFFFFF"/>
                </a:solidFill>
                <a:latin typeface="Calibri"/>
                <a:ea typeface="Calibri"/>
                <a:cs typeface="Calibri"/>
                <a:sym typeface="Calibri"/>
              </a:rPr>
              <a:t>DIT</a:t>
            </a:r>
            <a:r>
              <a:rPr lang="en-US" b="1" dirty="0">
                <a:solidFill>
                  <a:srgbClr val="FFFFFF"/>
                </a:solidFill>
                <a:latin typeface="Calibri"/>
                <a:ea typeface="Calibri"/>
                <a:cs typeface="Calibri"/>
                <a:sym typeface="Calibri"/>
              </a:rPr>
              <a:t> - End of Contact / Two Bits</a:t>
            </a:r>
            <a:endParaRPr b="1" dirty="0">
              <a:solidFill>
                <a:srgbClr val="FFFFFF"/>
              </a:solidFill>
              <a:latin typeface="Calibri"/>
              <a:ea typeface="Calibri"/>
              <a:cs typeface="Calibri"/>
              <a:sym typeface="Calibri"/>
            </a:endParaRPr>
          </a:p>
          <a:p>
            <a:pPr marL="0" lvl="0" indent="0" algn="l" rtl="0">
              <a:spcBef>
                <a:spcPts val="0"/>
              </a:spcBef>
              <a:spcAft>
                <a:spcPts val="0"/>
              </a:spcAft>
              <a:buNone/>
            </a:pPr>
            <a:endParaRPr b="1" dirty="0">
              <a:solidFill>
                <a:srgbClr val="FFFFFF"/>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137700" y="233400"/>
            <a:ext cx="11942700" cy="6301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stStyle>
          <a:p>
            <a:pPr marL="457200" lvl="0" indent="-342900" algn="l" rtl="0">
              <a:spcBef>
                <a:spcPts val="0"/>
              </a:spcBef>
              <a:spcAft>
                <a:spcPts val="0"/>
              </a:spcAft>
              <a:buClr>
                <a:schemeClr val="lt1"/>
              </a:buClr>
              <a:buSzPts val="1800"/>
              <a:buFont typeface="Century Gothic"/>
              <a:buChar char="●"/>
            </a:pPr>
            <a:r>
              <a:rPr lang="en-US" sz="2400" b="1">
                <a:solidFill>
                  <a:schemeClr val="lt1"/>
                </a:solidFill>
                <a:latin typeface="Century Gothic"/>
                <a:ea typeface="Century Gothic"/>
                <a:cs typeface="Century Gothic"/>
                <a:sym typeface="Century Gothic"/>
              </a:rPr>
              <a:t>Auf Call oder CQ-Ruf antworten</a:t>
            </a:r>
            <a:r>
              <a:rPr lang="en-US" sz="1800" b="1">
                <a:solidFill>
                  <a:schemeClr val="lt1"/>
                </a:solidFill>
                <a:latin typeface="Century Gothic"/>
                <a:ea typeface="Century Gothic"/>
                <a:cs typeface="Century Gothic"/>
                <a:sym typeface="Century Gothic"/>
              </a:rPr>
              <a:t> </a:t>
            </a:r>
            <a:r>
              <a:rPr lang="en-US" b="1">
                <a:solidFill>
                  <a:schemeClr val="lt1"/>
                </a:solidFill>
                <a:latin typeface="Century Gothic"/>
                <a:ea typeface="Century Gothic"/>
                <a:cs typeface="Century Gothic"/>
                <a:sym typeface="Century Gothic"/>
              </a:rPr>
              <a:t>(dazu vorher das Callsign auswählen) und Text in Outgoing Messages eintippen und auf Send Button drücken oder auf Reply-Button drücken, die voraussichtlich dazu nötigen Interwalle zu je 15 Sek. werden angezeigt, Nachricht wird gesendet…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34440" y="978408"/>
            <a:ext cx="9720072" cy="3539430"/>
          </a:xfrm>
          <a:prstGeom prst="rect">
            <a:avLst/>
          </a:prstGeom>
          <a:noFill/>
        </p:spPr>
        <p:txBody>
          <a:bodyPr wrap="square" rtlCol="0">
            <a:spAutoFit/>
          </a:bodyPr>
          <a:lstStyle/>
          <a:p>
            <a:pPr algn="ctr"/>
            <a:r>
              <a:rPr lang="de-DE" sz="7200" smtClean="0"/>
              <a:t>ENDE</a:t>
            </a:r>
          </a:p>
          <a:p>
            <a:pPr algn="ctr"/>
            <a:endParaRPr lang="de-DE" sz="7200" dirty="0" smtClean="0"/>
          </a:p>
          <a:p>
            <a:pPr algn="ctr"/>
            <a:r>
              <a:rPr lang="de-DE" sz="4000" dirty="0" smtClean="0"/>
              <a:t>OE7WPA bedankt sich für Euer Interesse! </a:t>
            </a:r>
            <a:endParaRPr lang="en-US" sz="4000" dirty="0"/>
          </a:p>
        </p:txBody>
      </p:sp>
    </p:spTree>
    <p:extLst>
      <p:ext uri="{BB962C8B-B14F-4D97-AF65-F5344CB8AC3E}">
        <p14:creationId xmlns:p14="http://schemas.microsoft.com/office/powerpoint/2010/main" val="868458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57200" y="265176"/>
            <a:ext cx="11420856" cy="6832640"/>
          </a:xfrm>
          <a:prstGeom prst="rect">
            <a:avLst/>
          </a:prstGeom>
          <a:noFill/>
        </p:spPr>
        <p:txBody>
          <a:bodyPr wrap="square" rtlCol="0">
            <a:spAutoFit/>
          </a:bodyPr>
          <a:lstStyle/>
          <a:p>
            <a:pPr algn="ctr"/>
            <a:r>
              <a:rPr lang="de-DE" sz="6600" dirty="0" err="1"/>
              <a:t>Enstehungsgeschichte</a:t>
            </a:r>
            <a:r>
              <a:rPr lang="de-DE" sz="6600" dirty="0"/>
              <a:t>:</a:t>
            </a:r>
          </a:p>
          <a:p>
            <a:endParaRPr lang="de-DE" dirty="0"/>
          </a:p>
          <a:p>
            <a:r>
              <a:rPr lang="de-DE" dirty="0"/>
              <a:t>JS8Call wurde von KN4CRD, </a:t>
            </a:r>
            <a:r>
              <a:rPr lang="en-US" dirty="0"/>
              <a:t>JORDAN T SHERER, Atlanta, USA auf der Basis des </a:t>
            </a:r>
            <a:r>
              <a:rPr lang="en-US" dirty="0" err="1"/>
              <a:t>bestehenden</a:t>
            </a:r>
            <a:r>
              <a:rPr lang="en-US" dirty="0"/>
              <a:t> </a:t>
            </a:r>
            <a:r>
              <a:rPr lang="en-US" dirty="0" err="1"/>
              <a:t>Digimodes</a:t>
            </a:r>
            <a:r>
              <a:rPr lang="en-US" dirty="0"/>
              <a:t> FT8 </a:t>
            </a:r>
            <a:r>
              <a:rPr lang="en-US" dirty="0" err="1"/>
              <a:t>entwickelt</a:t>
            </a:r>
            <a:r>
              <a:rPr lang="en-US" dirty="0"/>
              <a:t>. </a:t>
            </a:r>
            <a:r>
              <a:rPr lang="en-US" dirty="0" err="1"/>
              <a:t>Er</a:t>
            </a:r>
            <a:r>
              <a:rPr lang="en-US" dirty="0"/>
              <a:t> </a:t>
            </a:r>
            <a:r>
              <a:rPr lang="en-US" dirty="0" err="1"/>
              <a:t>beschäftigt</a:t>
            </a:r>
            <a:r>
              <a:rPr lang="en-US" dirty="0"/>
              <a:t> </a:t>
            </a:r>
            <a:r>
              <a:rPr lang="en-US" dirty="0" err="1"/>
              <a:t>sich</a:t>
            </a:r>
            <a:r>
              <a:rPr lang="en-US" dirty="0"/>
              <a:t> </a:t>
            </a:r>
            <a:r>
              <a:rPr lang="en-US" dirty="0" err="1"/>
              <a:t>schon</a:t>
            </a:r>
            <a:r>
              <a:rPr lang="en-US" dirty="0"/>
              <a:t> </a:t>
            </a:r>
            <a:r>
              <a:rPr lang="en-US" dirty="0" err="1"/>
              <a:t>länger</a:t>
            </a:r>
            <a:r>
              <a:rPr lang="en-US" dirty="0"/>
              <a:t> </a:t>
            </a:r>
            <a:r>
              <a:rPr lang="en-US" dirty="0" err="1"/>
              <a:t>mit</a:t>
            </a:r>
            <a:r>
              <a:rPr lang="en-US" dirty="0"/>
              <a:t> EME, Meteor Scatter, Weak Signal Communication und WSJTX (FT4/FT8).</a:t>
            </a:r>
            <a:br>
              <a:rPr lang="en-US" dirty="0"/>
            </a:br>
            <a:r>
              <a:rPr lang="en-US" dirty="0"/>
              <a:t>Seine </a:t>
            </a:r>
            <a:r>
              <a:rPr lang="en-US" dirty="0" err="1"/>
              <a:t>Idee</a:t>
            </a:r>
            <a:r>
              <a:rPr lang="en-US" dirty="0"/>
              <a:t> war, das </a:t>
            </a:r>
            <a:r>
              <a:rPr lang="en-US" dirty="0" err="1"/>
              <a:t>robuste</a:t>
            </a:r>
            <a:r>
              <a:rPr lang="en-US" dirty="0"/>
              <a:t> Weak Signal FT8-Protokoll </a:t>
            </a:r>
            <a:r>
              <a:rPr lang="en-US" dirty="0" err="1"/>
              <a:t>zu</a:t>
            </a:r>
            <a:r>
              <a:rPr lang="en-US" dirty="0"/>
              <a:t> </a:t>
            </a:r>
            <a:r>
              <a:rPr lang="en-US" dirty="0" err="1"/>
              <a:t>verwenden</a:t>
            </a:r>
            <a:r>
              <a:rPr lang="en-US" dirty="0"/>
              <a:t> und um </a:t>
            </a:r>
            <a:r>
              <a:rPr lang="en-US" dirty="0" err="1"/>
              <a:t>ein</a:t>
            </a:r>
            <a:r>
              <a:rPr lang="en-US" dirty="0"/>
              <a:t> Messaging- und </a:t>
            </a:r>
            <a:r>
              <a:rPr lang="en-US" dirty="0" err="1"/>
              <a:t>Netzwerkprotokoll</a:t>
            </a:r>
            <a:r>
              <a:rPr lang="en-US" dirty="0"/>
              <a:t> </a:t>
            </a:r>
            <a:r>
              <a:rPr lang="en-US" dirty="0" err="1"/>
              <a:t>sowie</a:t>
            </a:r>
            <a:r>
              <a:rPr lang="en-US" dirty="0"/>
              <a:t> </a:t>
            </a:r>
            <a:r>
              <a:rPr lang="en-US" dirty="0" err="1"/>
              <a:t>ein</a:t>
            </a:r>
            <a:r>
              <a:rPr lang="en-US" dirty="0"/>
              <a:t> Interface </a:t>
            </a:r>
            <a:r>
              <a:rPr lang="en-US" dirty="0" err="1"/>
              <a:t>zu</a:t>
            </a:r>
            <a:r>
              <a:rPr lang="en-US" dirty="0"/>
              <a:t> </a:t>
            </a:r>
            <a:r>
              <a:rPr lang="en-US" dirty="0" err="1"/>
              <a:t>erweitern</a:t>
            </a:r>
            <a:r>
              <a:rPr lang="en-US" dirty="0"/>
              <a:t>, </a:t>
            </a:r>
            <a:r>
              <a:rPr lang="en-US" dirty="0" err="1"/>
              <a:t>mit</a:t>
            </a:r>
            <a:r>
              <a:rPr lang="en-US" dirty="0"/>
              <a:t> </a:t>
            </a:r>
            <a:r>
              <a:rPr lang="en-US" dirty="0" err="1"/>
              <a:t>dem</a:t>
            </a:r>
            <a:r>
              <a:rPr lang="en-US" dirty="0"/>
              <a:t>  </a:t>
            </a:r>
            <a:r>
              <a:rPr lang="en-US" dirty="0" err="1"/>
              <a:t>Tastatur</a:t>
            </a:r>
            <a:r>
              <a:rPr lang="en-US" dirty="0"/>
              <a:t> </a:t>
            </a:r>
            <a:r>
              <a:rPr lang="en-US" dirty="0" err="1"/>
              <a:t>zu</a:t>
            </a:r>
            <a:r>
              <a:rPr lang="en-US" dirty="0"/>
              <a:t> </a:t>
            </a:r>
            <a:r>
              <a:rPr lang="en-US" dirty="0" err="1"/>
              <a:t>Tastatur-Verbindungen</a:t>
            </a:r>
            <a:r>
              <a:rPr lang="en-US" dirty="0"/>
              <a:t> </a:t>
            </a:r>
            <a:r>
              <a:rPr lang="en-US" dirty="0" err="1"/>
              <a:t>möglich</a:t>
            </a:r>
            <a:r>
              <a:rPr lang="en-US" dirty="0"/>
              <a:t> </a:t>
            </a:r>
            <a:r>
              <a:rPr lang="en-US" dirty="0" err="1"/>
              <a:t>sind</a:t>
            </a:r>
            <a:r>
              <a:rPr lang="en-US" dirty="0"/>
              <a:t>. </a:t>
            </a:r>
            <a:r>
              <a:rPr lang="en-US" dirty="0" err="1"/>
              <a:t>Im</a:t>
            </a:r>
            <a:r>
              <a:rPr lang="en-US" dirty="0"/>
              <a:t> </a:t>
            </a:r>
            <a:r>
              <a:rPr lang="en-US" dirty="0" err="1"/>
              <a:t>Unterschied</a:t>
            </a:r>
            <a:r>
              <a:rPr lang="en-US" dirty="0"/>
              <a:t> </a:t>
            </a:r>
            <a:r>
              <a:rPr lang="en-US" dirty="0" err="1"/>
              <a:t>zu</a:t>
            </a:r>
            <a:r>
              <a:rPr lang="en-US" dirty="0"/>
              <a:t> FT8 </a:t>
            </a:r>
            <a:r>
              <a:rPr lang="en-US" dirty="0" err="1"/>
              <a:t>können</a:t>
            </a:r>
            <a:r>
              <a:rPr lang="en-US" dirty="0"/>
              <a:t> fast </a:t>
            </a:r>
            <a:r>
              <a:rPr lang="en-US" dirty="0" err="1"/>
              <a:t>beliebig</a:t>
            </a:r>
            <a:r>
              <a:rPr lang="en-US" dirty="0"/>
              <a:t> </a:t>
            </a:r>
            <a:r>
              <a:rPr lang="en-US" dirty="0" err="1"/>
              <a:t>lange</a:t>
            </a:r>
            <a:r>
              <a:rPr lang="en-US" dirty="0"/>
              <a:t> </a:t>
            </a:r>
            <a:r>
              <a:rPr lang="en-US" dirty="0" err="1"/>
              <a:t>Texte</a:t>
            </a:r>
            <a:r>
              <a:rPr lang="en-US" dirty="0"/>
              <a:t> </a:t>
            </a:r>
            <a:r>
              <a:rPr lang="en-US" dirty="0" err="1"/>
              <a:t>verschickt</a:t>
            </a:r>
            <a:r>
              <a:rPr lang="en-US" dirty="0"/>
              <a:t> </a:t>
            </a:r>
            <a:r>
              <a:rPr lang="en-US" dirty="0" err="1"/>
              <a:t>werden</a:t>
            </a:r>
            <a:r>
              <a:rPr lang="en-US" dirty="0"/>
              <a:t>, das Limit von 13 </a:t>
            </a:r>
            <a:r>
              <a:rPr lang="en-US" dirty="0" err="1"/>
              <a:t>Zeichen</a:t>
            </a:r>
            <a:r>
              <a:rPr lang="en-US" dirty="0"/>
              <a:t> </a:t>
            </a:r>
            <a:r>
              <a:rPr lang="en-US" dirty="0" err="1"/>
              <a:t>inkl</a:t>
            </a:r>
            <a:r>
              <a:rPr lang="en-US" dirty="0"/>
              <a:t>. Calls </a:t>
            </a:r>
            <a:r>
              <a:rPr lang="en-US" dirty="0" err="1"/>
              <a:t>entfällt</a:t>
            </a:r>
            <a:r>
              <a:rPr lang="en-US" dirty="0"/>
              <a:t>.</a:t>
            </a:r>
            <a:br>
              <a:rPr lang="en-US" dirty="0"/>
            </a:br>
            <a:r>
              <a:rPr lang="en-US" dirty="0"/>
              <a:t>Die </a:t>
            </a:r>
            <a:r>
              <a:rPr lang="en-US" dirty="0" err="1"/>
              <a:t>Idee</a:t>
            </a:r>
            <a:r>
              <a:rPr lang="en-US" dirty="0"/>
              <a:t> </a:t>
            </a:r>
            <a:r>
              <a:rPr lang="en-US" dirty="0" err="1"/>
              <a:t>wurde</a:t>
            </a:r>
            <a:r>
              <a:rPr lang="en-US" dirty="0"/>
              <a:t> am 6. </a:t>
            </a:r>
            <a:r>
              <a:rPr lang="en-US" dirty="0" err="1"/>
              <a:t>Juli</a:t>
            </a:r>
            <a:r>
              <a:rPr lang="en-US" dirty="0"/>
              <a:t> 2017 </a:t>
            </a:r>
            <a:r>
              <a:rPr lang="en-US" dirty="0" err="1"/>
              <a:t>geboren</a:t>
            </a:r>
            <a:r>
              <a:rPr lang="en-US" dirty="0"/>
              <a:t>, </a:t>
            </a:r>
            <a:r>
              <a:rPr lang="en-US" dirty="0" err="1"/>
              <a:t>rasch</a:t>
            </a:r>
            <a:r>
              <a:rPr lang="en-US" dirty="0"/>
              <a:t> </a:t>
            </a:r>
            <a:r>
              <a:rPr lang="en-US" dirty="0" err="1"/>
              <a:t>entwickelte</a:t>
            </a:r>
            <a:r>
              <a:rPr lang="en-US" dirty="0"/>
              <a:t> </a:t>
            </a:r>
            <a:r>
              <a:rPr lang="en-US" dirty="0" err="1"/>
              <a:t>sich</a:t>
            </a:r>
            <a:r>
              <a:rPr lang="en-US" dirty="0"/>
              <a:t> </a:t>
            </a:r>
            <a:r>
              <a:rPr lang="en-US" dirty="0" err="1"/>
              <a:t>daraufhin</a:t>
            </a:r>
            <a:r>
              <a:rPr lang="en-US" dirty="0"/>
              <a:t> </a:t>
            </a:r>
            <a:r>
              <a:rPr lang="en-US" dirty="0" err="1"/>
              <a:t>eine</a:t>
            </a:r>
            <a:r>
              <a:rPr lang="en-US" dirty="0"/>
              <a:t> Community von </a:t>
            </a:r>
            <a:r>
              <a:rPr lang="en-US" dirty="0" err="1"/>
              <a:t>mehren</a:t>
            </a:r>
            <a:r>
              <a:rPr lang="en-US" dirty="0"/>
              <a:t> </a:t>
            </a:r>
            <a:r>
              <a:rPr lang="en-US" dirty="0" err="1"/>
              <a:t>Funkanamateuren</a:t>
            </a:r>
            <a:r>
              <a:rPr lang="en-US" dirty="0"/>
              <a:t> auf </a:t>
            </a:r>
            <a:r>
              <a:rPr lang="en-US" dirty="0" err="1"/>
              <a:t>Github</a:t>
            </a:r>
            <a:r>
              <a:rPr lang="en-US" dirty="0"/>
              <a:t>. </a:t>
            </a:r>
            <a:r>
              <a:rPr lang="en-US" dirty="0" err="1"/>
              <a:t>Zuerst</a:t>
            </a:r>
            <a:r>
              <a:rPr lang="en-US" dirty="0"/>
              <a:t> </a:t>
            </a:r>
            <a:r>
              <a:rPr lang="en-US" dirty="0" err="1"/>
              <a:t>wurde</a:t>
            </a:r>
            <a:r>
              <a:rPr lang="en-US" dirty="0"/>
              <a:t> von </a:t>
            </a:r>
            <a:r>
              <a:rPr lang="en-US" dirty="0" err="1"/>
              <a:t>Ihm</a:t>
            </a:r>
            <a:r>
              <a:rPr lang="en-US" dirty="0"/>
              <a:t> WSJTX </a:t>
            </a:r>
            <a:r>
              <a:rPr lang="en-US" dirty="0" err="1"/>
              <a:t>modifiziert</a:t>
            </a:r>
            <a:r>
              <a:rPr lang="en-US" dirty="0"/>
              <a:t>, 2018 </a:t>
            </a:r>
            <a:r>
              <a:rPr lang="en-US" dirty="0" err="1"/>
              <a:t>begann</a:t>
            </a:r>
            <a:r>
              <a:rPr lang="en-US" dirty="0"/>
              <a:t> </a:t>
            </a:r>
            <a:r>
              <a:rPr lang="en-US" dirty="0" err="1"/>
              <a:t>er</a:t>
            </a:r>
            <a:r>
              <a:rPr lang="en-US" dirty="0"/>
              <a:t> </a:t>
            </a:r>
            <a:r>
              <a:rPr lang="en-US" dirty="0" err="1"/>
              <a:t>damit</a:t>
            </a:r>
            <a:r>
              <a:rPr lang="en-US" dirty="0"/>
              <a:t>, </a:t>
            </a:r>
            <a:r>
              <a:rPr lang="en-US" dirty="0" err="1"/>
              <a:t>ein</a:t>
            </a:r>
            <a:r>
              <a:rPr lang="en-US" dirty="0"/>
              <a:t> </a:t>
            </a:r>
            <a:r>
              <a:rPr lang="en-US" dirty="0" err="1"/>
              <a:t>eigenen</a:t>
            </a:r>
            <a:r>
              <a:rPr lang="en-US" dirty="0"/>
              <a:t> Interface </a:t>
            </a:r>
            <a:r>
              <a:rPr lang="en-US" dirty="0" err="1"/>
              <a:t>zu</a:t>
            </a:r>
            <a:r>
              <a:rPr lang="en-US" dirty="0"/>
              <a:t> </a:t>
            </a:r>
            <a:r>
              <a:rPr lang="en-US" dirty="0" err="1"/>
              <a:t>programmieren</a:t>
            </a:r>
            <a:r>
              <a:rPr lang="en-US" dirty="0"/>
              <a:t>, </a:t>
            </a:r>
            <a:r>
              <a:rPr lang="en-US" dirty="0" err="1"/>
              <a:t>später</a:t>
            </a:r>
            <a:r>
              <a:rPr lang="en-US" dirty="0"/>
              <a:t> </a:t>
            </a:r>
            <a:r>
              <a:rPr lang="en-US" dirty="0" err="1"/>
              <a:t>wurde</a:t>
            </a:r>
            <a:r>
              <a:rPr lang="en-US" dirty="0"/>
              <a:t> FT8 </a:t>
            </a:r>
            <a:r>
              <a:rPr lang="en-US" dirty="0" err="1"/>
              <a:t>als</a:t>
            </a:r>
            <a:r>
              <a:rPr lang="en-US" dirty="0"/>
              <a:t> </a:t>
            </a:r>
            <a:r>
              <a:rPr lang="en-US" dirty="0" err="1"/>
              <a:t>unterster</a:t>
            </a:r>
            <a:r>
              <a:rPr lang="en-US" dirty="0"/>
              <a:t> Layer fallen </a:t>
            </a:r>
            <a:r>
              <a:rPr lang="en-US" dirty="0" err="1"/>
              <a:t>gelassen</a:t>
            </a:r>
            <a:r>
              <a:rPr lang="en-US" dirty="0"/>
              <a:t> und </a:t>
            </a:r>
            <a:r>
              <a:rPr lang="en-US" dirty="0" err="1"/>
              <a:t>zu</a:t>
            </a:r>
            <a:r>
              <a:rPr lang="en-US" dirty="0"/>
              <a:t> der </a:t>
            </a:r>
            <a:r>
              <a:rPr lang="en-US" dirty="0" err="1"/>
              <a:t>eigens</a:t>
            </a:r>
            <a:r>
              <a:rPr lang="en-US" dirty="0"/>
              <a:t> </a:t>
            </a:r>
            <a:r>
              <a:rPr lang="en-US" dirty="0" err="1"/>
              <a:t>entwickelten</a:t>
            </a:r>
            <a:r>
              <a:rPr lang="en-US" dirty="0"/>
              <a:t> JS8 (8FSK) Modulation </a:t>
            </a:r>
            <a:r>
              <a:rPr lang="en-US" dirty="0" err="1"/>
              <a:t>weiterentwickelt</a:t>
            </a:r>
            <a:r>
              <a:rPr lang="en-US" dirty="0"/>
              <a:t>. Die Version 0.01 war </a:t>
            </a:r>
            <a:r>
              <a:rPr lang="en-US" dirty="0" err="1"/>
              <a:t>dann</a:t>
            </a:r>
            <a:r>
              <a:rPr lang="en-US" dirty="0"/>
              <a:t> </a:t>
            </a:r>
            <a:r>
              <a:rPr lang="en-US" dirty="0" err="1"/>
              <a:t>im</a:t>
            </a:r>
            <a:r>
              <a:rPr lang="en-US" dirty="0"/>
              <a:t> </a:t>
            </a:r>
            <a:r>
              <a:rPr lang="en-US" dirty="0" err="1"/>
              <a:t>Juli</a:t>
            </a:r>
            <a:r>
              <a:rPr lang="en-US" dirty="0"/>
              <a:t> 2018 </a:t>
            </a:r>
            <a:r>
              <a:rPr lang="en-US" dirty="0" err="1"/>
              <a:t>fertig</a:t>
            </a:r>
            <a:r>
              <a:rPr lang="en-US" dirty="0"/>
              <a:t>. Bis </a:t>
            </a:r>
            <a:r>
              <a:rPr lang="en-US" dirty="0" err="1"/>
              <a:t>zur</a:t>
            </a:r>
            <a:r>
              <a:rPr lang="en-US" dirty="0"/>
              <a:t> Version V1.0, die </a:t>
            </a:r>
            <a:r>
              <a:rPr lang="en-US" dirty="0" err="1"/>
              <a:t>erst</a:t>
            </a:r>
            <a:r>
              <a:rPr lang="en-US" dirty="0"/>
              <a:t> am 1.4.2019 </a:t>
            </a:r>
            <a:r>
              <a:rPr lang="en-US" dirty="0" err="1"/>
              <a:t>fertig</a:t>
            </a:r>
            <a:r>
              <a:rPr lang="en-US" dirty="0"/>
              <a:t> </a:t>
            </a:r>
            <a:r>
              <a:rPr lang="en-US" dirty="0" err="1"/>
              <a:t>wurde</a:t>
            </a:r>
            <a:r>
              <a:rPr lang="en-US" dirty="0"/>
              <a:t>, </a:t>
            </a:r>
            <a:r>
              <a:rPr lang="en-US" dirty="0" err="1"/>
              <a:t>musste</a:t>
            </a:r>
            <a:r>
              <a:rPr lang="en-US" dirty="0"/>
              <a:t> man </a:t>
            </a:r>
            <a:r>
              <a:rPr lang="en-US" dirty="0" err="1"/>
              <a:t>sich</a:t>
            </a:r>
            <a:r>
              <a:rPr lang="en-US" dirty="0"/>
              <a:t> </a:t>
            </a:r>
            <a:r>
              <a:rPr lang="en-US" dirty="0" err="1"/>
              <a:t>leider</a:t>
            </a:r>
            <a:r>
              <a:rPr lang="en-US" dirty="0"/>
              <a:t> </a:t>
            </a:r>
            <a:r>
              <a:rPr lang="en-US" dirty="0" err="1"/>
              <a:t>alle</a:t>
            </a:r>
            <a:r>
              <a:rPr lang="en-US" dirty="0"/>
              <a:t> </a:t>
            </a:r>
            <a:r>
              <a:rPr lang="en-US" dirty="0" err="1"/>
              <a:t>paar</a:t>
            </a:r>
            <a:r>
              <a:rPr lang="en-US" dirty="0"/>
              <a:t> </a:t>
            </a:r>
            <a:r>
              <a:rPr lang="en-US" dirty="0" err="1"/>
              <a:t>Wochenl</a:t>
            </a:r>
            <a:r>
              <a:rPr lang="en-US" dirty="0"/>
              <a:t> </a:t>
            </a:r>
            <a:r>
              <a:rPr lang="en-US" dirty="0" err="1"/>
              <a:t>ein</a:t>
            </a:r>
            <a:r>
              <a:rPr lang="en-US" dirty="0"/>
              <a:t> Update auf die </a:t>
            </a:r>
            <a:r>
              <a:rPr lang="en-US" dirty="0" err="1"/>
              <a:t>aktuellste</a:t>
            </a:r>
            <a:r>
              <a:rPr lang="en-US" dirty="0"/>
              <a:t> Version </a:t>
            </a:r>
            <a:r>
              <a:rPr lang="en-US" dirty="0" err="1"/>
              <a:t>installieren</a:t>
            </a:r>
            <a:r>
              <a:rPr lang="en-US" dirty="0"/>
              <a:t>, da </a:t>
            </a:r>
            <a:r>
              <a:rPr lang="en-US" dirty="0" err="1"/>
              <a:t>diese</a:t>
            </a:r>
            <a:r>
              <a:rPr lang="en-US" dirty="0"/>
              <a:t> </a:t>
            </a:r>
            <a:r>
              <a:rPr lang="en-US" dirty="0" err="1"/>
              <a:t>nicht</a:t>
            </a:r>
            <a:r>
              <a:rPr lang="en-US" dirty="0"/>
              <a:t> </a:t>
            </a:r>
            <a:r>
              <a:rPr lang="en-US" dirty="0" err="1"/>
              <a:t>abwärtskompatibel</a:t>
            </a:r>
            <a:r>
              <a:rPr lang="en-US" dirty="0"/>
              <a:t> war.</a:t>
            </a:r>
            <a:br>
              <a:rPr lang="en-US" dirty="0"/>
            </a:br>
            <a:endParaRPr lang="en-US" dirty="0"/>
          </a:p>
          <a:p>
            <a:r>
              <a:rPr lang="en-US" dirty="0"/>
              <a:t>Die stets </a:t>
            </a:r>
            <a:r>
              <a:rPr lang="en-US" dirty="0" err="1"/>
              <a:t>aktuellste</a:t>
            </a:r>
            <a:r>
              <a:rPr lang="en-US" dirty="0"/>
              <a:t> Version </a:t>
            </a:r>
            <a:r>
              <a:rPr lang="en-US" dirty="0" err="1"/>
              <a:t>kann</a:t>
            </a:r>
            <a:r>
              <a:rPr lang="en-US" dirty="0"/>
              <a:t> auf der </a:t>
            </a:r>
            <a:r>
              <a:rPr lang="en-US" dirty="0" err="1"/>
              <a:t>Seite</a:t>
            </a:r>
            <a:r>
              <a:rPr lang="en-US" dirty="0"/>
              <a:t> js8call.com </a:t>
            </a:r>
            <a:r>
              <a:rPr lang="en-US" dirty="0" err="1"/>
              <a:t>heruntergeladen</a:t>
            </a:r>
            <a:r>
              <a:rPr lang="en-US" dirty="0"/>
              <a:t> </a:t>
            </a:r>
            <a:r>
              <a:rPr lang="en-US" dirty="0" err="1"/>
              <a:t>werden</a:t>
            </a:r>
            <a:r>
              <a:rPr lang="en-US" dirty="0"/>
              <a:t>.</a:t>
            </a:r>
            <a:br>
              <a:rPr lang="en-US" dirty="0"/>
            </a:br>
            <a:endParaRPr lang="de-DE" dirty="0"/>
          </a:p>
          <a:p>
            <a:pPr algn="ctr"/>
            <a:endParaRPr lang="en-US" sz="6600" dirty="0"/>
          </a:p>
        </p:txBody>
      </p:sp>
    </p:spTree>
    <p:extLst>
      <p:ext uri="{BB962C8B-B14F-4D97-AF65-F5344CB8AC3E}">
        <p14:creationId xmlns:p14="http://schemas.microsoft.com/office/powerpoint/2010/main" val="1344494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10896" y="292608"/>
            <a:ext cx="11494008" cy="5355312"/>
          </a:xfrm>
          <a:prstGeom prst="rect">
            <a:avLst/>
          </a:prstGeom>
          <a:noFill/>
        </p:spPr>
        <p:txBody>
          <a:bodyPr wrap="square" rtlCol="0">
            <a:spAutoFit/>
          </a:bodyPr>
          <a:lstStyle/>
          <a:p>
            <a:pPr algn="ctr"/>
            <a:r>
              <a:rPr lang="de-DE" sz="4800" dirty="0"/>
              <a:t>Vorteile von JS8Call </a:t>
            </a:r>
            <a:r>
              <a:rPr lang="de-DE" sz="4800" dirty="0" err="1"/>
              <a:t>genenüber</a:t>
            </a:r>
            <a:r>
              <a:rPr lang="de-DE" sz="4800" dirty="0"/>
              <a:t> FT8:</a:t>
            </a:r>
          </a:p>
          <a:p>
            <a:pPr algn="ctr"/>
            <a:endParaRPr lang="de-DE" b="1" dirty="0"/>
          </a:p>
          <a:p>
            <a:pPr marL="285750" indent="-285750">
              <a:buFont typeface="Arial" panose="020B0604020202020204" pitchFamily="34" charset="0"/>
              <a:buChar char="•"/>
            </a:pPr>
            <a:r>
              <a:rPr lang="de-DE" dirty="0"/>
              <a:t>Texte fast beliebiger länge, kein 13 Zeichen Limit mehr</a:t>
            </a:r>
          </a:p>
          <a:p>
            <a:pPr marL="285750" indent="-285750">
              <a:buFont typeface="Arial" panose="020B0604020202020204" pitchFamily="34" charset="0"/>
              <a:buChar char="•"/>
            </a:pPr>
            <a:r>
              <a:rPr lang="de-DE" dirty="0"/>
              <a:t>Chat-ähnliche Funktionalität</a:t>
            </a:r>
          </a:p>
          <a:p>
            <a:pPr marL="285750" indent="-285750">
              <a:buFont typeface="Arial" panose="020B0604020202020204" pitchFamily="34" charset="0"/>
              <a:buChar char="•"/>
            </a:pPr>
            <a:r>
              <a:rPr lang="de-DE" dirty="0" err="1"/>
              <a:t>Heartbeat</a:t>
            </a:r>
            <a:r>
              <a:rPr lang="de-DE" dirty="0"/>
              <a:t>-Signal erlaubt sofort, zu überprüfen, wer QRV ist, Rapport kommt ohne Internet aus</a:t>
            </a:r>
          </a:p>
          <a:p>
            <a:pPr marL="285750" indent="-285750">
              <a:buFont typeface="Arial" panose="020B0604020202020204" pitchFamily="34" charset="0"/>
              <a:buChar char="•"/>
            </a:pPr>
            <a:r>
              <a:rPr lang="de-DE" dirty="0"/>
              <a:t>Eine Internetverbindung ist nicht </a:t>
            </a:r>
            <a:r>
              <a:rPr lang="de-DE" dirty="0" err="1"/>
              <a:t>unbeding</a:t>
            </a:r>
            <a:r>
              <a:rPr lang="de-DE" dirty="0"/>
              <a:t> notwendig</a:t>
            </a:r>
          </a:p>
          <a:p>
            <a:pPr marL="285750" indent="-285750">
              <a:buFont typeface="Arial" panose="020B0604020202020204" pitchFamily="34" charset="0"/>
              <a:buChar char="•"/>
            </a:pPr>
            <a:r>
              <a:rPr lang="de-DE" dirty="0"/>
              <a:t>Durch „</a:t>
            </a:r>
            <a:r>
              <a:rPr lang="de-DE" dirty="0" err="1"/>
              <a:t>eMail</a:t>
            </a:r>
            <a:r>
              <a:rPr lang="de-DE" dirty="0"/>
              <a:t>-ähnliche“ Nachrichten prinzipiell deshalb auch bedingt für Not/Katastrophenfunk geeignet</a:t>
            </a:r>
            <a:br>
              <a:rPr lang="de-DE" dirty="0"/>
            </a:br>
            <a:r>
              <a:rPr lang="de-DE" dirty="0"/>
              <a:t/>
            </a:r>
            <a:br>
              <a:rPr lang="de-DE" dirty="0"/>
            </a:br>
            <a:endParaRPr lang="de-DE" dirty="0"/>
          </a:p>
          <a:p>
            <a:pPr algn="ctr"/>
            <a:r>
              <a:rPr lang="de-DE" sz="4800" dirty="0"/>
              <a:t>Nachteile:</a:t>
            </a:r>
          </a:p>
          <a:p>
            <a:pPr algn="ctr"/>
            <a:endParaRPr lang="de-DE" sz="4800" dirty="0"/>
          </a:p>
          <a:p>
            <a:pPr marL="285750" indent="-285750">
              <a:buFont typeface="Arial" panose="020B0604020202020204" pitchFamily="34" charset="0"/>
              <a:buChar char="•"/>
            </a:pPr>
            <a:r>
              <a:rPr lang="de-DE" dirty="0"/>
              <a:t>Genaue Uhrzeit am Computer (+/- 2 Sekunden) notwendig</a:t>
            </a:r>
          </a:p>
          <a:p>
            <a:pPr marL="285750" indent="-285750">
              <a:buFont typeface="Arial" panose="020B0604020202020204" pitchFamily="34" charset="0"/>
              <a:buChar char="•"/>
            </a:pPr>
            <a:r>
              <a:rPr lang="de-DE" dirty="0"/>
              <a:t>Noch recht geringe Verbreitung, da noch recht unbekannt -&gt; wenige QSO-Partner</a:t>
            </a:r>
            <a:endParaRPr lang="en-US" dirty="0"/>
          </a:p>
        </p:txBody>
      </p:sp>
    </p:spTree>
    <p:extLst>
      <p:ext uri="{BB962C8B-B14F-4D97-AF65-F5344CB8AC3E}">
        <p14:creationId xmlns:p14="http://schemas.microsoft.com/office/powerpoint/2010/main" val="95490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20040" y="265176"/>
            <a:ext cx="11457432" cy="3262432"/>
          </a:xfrm>
          <a:prstGeom prst="rect">
            <a:avLst/>
          </a:prstGeom>
          <a:noFill/>
        </p:spPr>
        <p:txBody>
          <a:bodyPr wrap="square" rtlCol="0">
            <a:spAutoFit/>
          </a:bodyPr>
          <a:lstStyle/>
          <a:p>
            <a:pPr algn="ctr"/>
            <a:r>
              <a:rPr lang="de-DE" sz="4000" dirty="0"/>
              <a:t>Was braucht man für JS8Call?</a:t>
            </a:r>
          </a:p>
          <a:p>
            <a:pPr algn="ctr"/>
            <a:endParaRPr lang="de-DE" sz="4000" dirty="0"/>
          </a:p>
          <a:p>
            <a:pPr marL="285750" indent="-285750">
              <a:buFont typeface="Arial" panose="020B0604020202020204" pitchFamily="34" charset="0"/>
              <a:buChar char="•"/>
            </a:pPr>
            <a:r>
              <a:rPr lang="de-DE" dirty="0"/>
              <a:t>Computer oder </a:t>
            </a:r>
            <a:r>
              <a:rPr lang="de-DE" dirty="0" err="1"/>
              <a:t>Labtop</a:t>
            </a:r>
            <a:r>
              <a:rPr lang="de-DE" dirty="0"/>
              <a:t> (32 o. 64 Bit) mit Windows / Debian Linux /MacOS 10.11 oder</a:t>
            </a:r>
          </a:p>
          <a:p>
            <a:r>
              <a:rPr lang="de-DE" dirty="0"/>
              <a:t>	  </a:t>
            </a:r>
            <a:r>
              <a:rPr lang="de-DE" dirty="0" err="1"/>
              <a:t>Raspberry</a:t>
            </a:r>
            <a:r>
              <a:rPr lang="de-DE" dirty="0"/>
              <a:t> Pi mit </a:t>
            </a:r>
            <a:r>
              <a:rPr lang="de-DE" dirty="0" err="1"/>
              <a:t>Raspbian</a:t>
            </a:r>
            <a:r>
              <a:rPr lang="de-DE" dirty="0"/>
              <a:t> Stretch (Images vorhanden)</a:t>
            </a:r>
            <a:endParaRPr lang="en-US" dirty="0"/>
          </a:p>
          <a:p>
            <a:pPr marL="285750" indent="-285750">
              <a:buFont typeface="Arial" panose="020B0604020202020204" pitchFamily="34" charset="0"/>
              <a:buChar char="•"/>
            </a:pPr>
            <a:r>
              <a:rPr lang="de-DE" dirty="0"/>
              <a:t>Eventuell Internetverbindung oder GPS-Mouse/DCF77 bzw. Modul für Zeitsynchronisation und Koordinaten</a:t>
            </a:r>
          </a:p>
          <a:p>
            <a:pPr marL="285750" indent="-285750">
              <a:buFont typeface="Arial" panose="020B0604020202020204" pitchFamily="34" charset="0"/>
              <a:buChar char="•"/>
            </a:pPr>
            <a:r>
              <a:rPr lang="de-DE" dirty="0"/>
              <a:t>Transceiver ab 5 Watt, am besten mit CAT-Interface oder USB-Port und integrierter Soundkarte oder aber Soundkarte intern/extern (</a:t>
            </a:r>
            <a:r>
              <a:rPr lang="de-DE" dirty="0" err="1"/>
              <a:t>Raspberry</a:t>
            </a:r>
            <a:r>
              <a:rPr lang="de-DE" dirty="0"/>
              <a:t>)</a:t>
            </a:r>
          </a:p>
          <a:p>
            <a:pPr marL="285750" indent="-285750">
              <a:buFont typeface="Arial" panose="020B0604020202020204" pitchFamily="34" charset="0"/>
              <a:buChar char="•"/>
            </a:pPr>
            <a:r>
              <a:rPr lang="de-DE" dirty="0"/>
              <a:t>Antenne</a:t>
            </a:r>
          </a:p>
        </p:txBody>
      </p:sp>
    </p:spTree>
    <p:extLst>
      <p:ext uri="{BB962C8B-B14F-4D97-AF65-F5344CB8AC3E}">
        <p14:creationId xmlns:p14="http://schemas.microsoft.com/office/powerpoint/2010/main" val="139488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92608" y="265176"/>
            <a:ext cx="11393424" cy="3416320"/>
          </a:xfrm>
          <a:prstGeom prst="rect">
            <a:avLst/>
          </a:prstGeom>
          <a:noFill/>
        </p:spPr>
        <p:txBody>
          <a:bodyPr wrap="square" rtlCol="0">
            <a:spAutoFit/>
          </a:bodyPr>
          <a:lstStyle/>
          <a:p>
            <a:pPr algn="ctr"/>
            <a:r>
              <a:rPr lang="de-DE" sz="5400" dirty="0"/>
              <a:t>Installation:</a:t>
            </a:r>
          </a:p>
          <a:p>
            <a:pPr algn="ctr"/>
            <a:endParaRPr lang="de-DE" sz="5400" dirty="0"/>
          </a:p>
          <a:p>
            <a:pPr marL="285750" indent="-285750">
              <a:buFont typeface="Arial" panose="020B0604020202020204" pitchFamily="34" charset="0"/>
              <a:buChar char="•"/>
            </a:pPr>
            <a:r>
              <a:rPr lang="de-DE" dirty="0"/>
              <a:t>Download der für das Betriebssystem geeigneten Software von js8call.org</a:t>
            </a:r>
          </a:p>
          <a:p>
            <a:pPr marL="285750" indent="-285750">
              <a:buFont typeface="Arial" panose="020B0604020202020204" pitchFamily="34" charset="0"/>
              <a:buChar char="•"/>
            </a:pPr>
            <a:r>
              <a:rPr lang="de-DE" dirty="0"/>
              <a:t>Ev. Download eines Images für </a:t>
            </a:r>
            <a:r>
              <a:rPr lang="de-DE" dirty="0" err="1"/>
              <a:t>Raspberry</a:t>
            </a:r>
            <a:r>
              <a:rPr lang="de-DE" dirty="0"/>
              <a:t> PI und </a:t>
            </a:r>
            <a:r>
              <a:rPr lang="de-DE" dirty="0" err="1"/>
              <a:t>installlation</a:t>
            </a:r>
            <a:r>
              <a:rPr lang="de-DE" dirty="0"/>
              <a:t> auf eine SD-Karte</a:t>
            </a:r>
          </a:p>
          <a:p>
            <a:pPr marL="285750" indent="-285750">
              <a:buFont typeface="Arial" panose="020B0604020202020204" pitchFamily="34" charset="0"/>
              <a:buChar char="•"/>
            </a:pPr>
            <a:r>
              <a:rPr lang="de-DE" dirty="0"/>
              <a:t>Ausführen des Installationsprogrammes (Außer </a:t>
            </a:r>
            <a:r>
              <a:rPr lang="de-DE" dirty="0" err="1"/>
              <a:t>Raspbian</a:t>
            </a:r>
            <a:r>
              <a:rPr lang="de-DE" dirty="0"/>
              <a:t>)</a:t>
            </a:r>
          </a:p>
          <a:p>
            <a:pPr marL="285750" indent="-285750">
              <a:buFont typeface="Arial" panose="020B0604020202020204" pitchFamily="34" charset="0"/>
              <a:buChar char="•"/>
            </a:pPr>
            <a:r>
              <a:rPr lang="de-DE" dirty="0"/>
              <a:t>Öffnen des Programmes, Einrichten der Stations-Details (Operator-Call, </a:t>
            </a:r>
            <a:r>
              <a:rPr lang="de-DE" dirty="0" err="1"/>
              <a:t>Grid</a:t>
            </a:r>
            <a:r>
              <a:rPr lang="de-DE" dirty="0"/>
              <a:t>-Locator…)</a:t>
            </a:r>
            <a:br>
              <a:rPr lang="de-DE" dirty="0"/>
            </a:br>
            <a:r>
              <a:rPr lang="de-DE" dirty="0"/>
              <a:t>Einrichten der Parameter für den Transceiver</a:t>
            </a:r>
            <a:br>
              <a:rPr lang="de-DE" dirty="0"/>
            </a:br>
            <a:endParaRPr lang="en-US" dirty="0"/>
          </a:p>
        </p:txBody>
      </p:sp>
    </p:spTree>
    <p:extLst>
      <p:ext uri="{BB962C8B-B14F-4D97-AF65-F5344CB8AC3E}">
        <p14:creationId xmlns:p14="http://schemas.microsoft.com/office/powerpoint/2010/main" val="200651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D5882B6C-8D51-4354-B02B-1BC9A1AF9611}"/>
              </a:ext>
            </a:extLst>
          </p:cNvPr>
          <p:cNvSpPr txBox="1"/>
          <p:nvPr/>
        </p:nvSpPr>
        <p:spPr>
          <a:xfrm>
            <a:off x="550415" y="985421"/>
            <a:ext cx="11558726" cy="2554545"/>
          </a:xfrm>
          <a:prstGeom prst="rect">
            <a:avLst/>
          </a:prstGeom>
          <a:noFill/>
        </p:spPr>
        <p:txBody>
          <a:bodyPr wrap="square" rtlCol="0">
            <a:spAutoFit/>
          </a:bodyPr>
          <a:lstStyle/>
          <a:p>
            <a:pPr algn="ctr"/>
            <a:r>
              <a:rPr lang="de-DE" sz="8000" b="1" dirty="0"/>
              <a:t>Programm nach der Installation:</a:t>
            </a:r>
            <a:endParaRPr lang="de-AT" sz="8000" b="1" dirty="0"/>
          </a:p>
        </p:txBody>
      </p:sp>
    </p:spTree>
    <p:extLst>
      <p:ext uri="{BB962C8B-B14F-4D97-AF65-F5344CB8AC3E}">
        <p14:creationId xmlns:p14="http://schemas.microsoft.com/office/powerpoint/2010/main" val="293282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2">
            <a:alphaModFix/>
          </a:blip>
          <a:srcRect/>
          <a:stretch/>
        </p:blipFill>
        <p:spPr>
          <a:xfrm>
            <a:off x="198114" y="877820"/>
            <a:ext cx="9378092" cy="5861307"/>
          </a:xfrm>
          <a:prstGeom prst="rect">
            <a:avLst/>
          </a:prstGeom>
          <a:noFill/>
          <a:ln>
            <a:noFill/>
          </a:ln>
        </p:spPr>
      </p:pic>
      <p:sp>
        <p:nvSpPr>
          <p:cNvPr id="86" name="Google Shape;86;p1"/>
          <p:cNvSpPr/>
          <p:nvPr/>
        </p:nvSpPr>
        <p:spPr>
          <a:xfrm>
            <a:off x="7086600" y="1152144"/>
            <a:ext cx="1389900" cy="3291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87" name="Google Shape;87;p1"/>
          <p:cNvCxnSpPr/>
          <p:nvPr/>
        </p:nvCxnSpPr>
        <p:spPr>
          <a:xfrm>
            <a:off x="6867144" y="557784"/>
            <a:ext cx="731400" cy="5943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88" name="Google Shape;88;p1"/>
          <p:cNvSpPr txBox="1"/>
          <p:nvPr/>
        </p:nvSpPr>
        <p:spPr>
          <a:xfrm>
            <a:off x="6007608" y="283464"/>
            <a:ext cx="1326000" cy="40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accent6"/>
                </a:solidFill>
                <a:latin typeface="Century Gothic"/>
                <a:ea typeface="Century Gothic"/>
                <a:cs typeface="Century Gothic"/>
                <a:sym typeface="Century Gothic"/>
              </a:rPr>
              <a:t>RX/TX</a:t>
            </a:r>
            <a:endParaRPr sz="2000" b="1">
              <a:solidFill>
                <a:schemeClr val="accent6"/>
              </a:solidFill>
              <a:latin typeface="Century Gothic"/>
              <a:ea typeface="Century Gothic"/>
              <a:cs typeface="Century Gothic"/>
              <a:sym typeface="Century Gothic"/>
            </a:endParaRPr>
          </a:p>
        </p:txBody>
      </p:sp>
      <p:sp>
        <p:nvSpPr>
          <p:cNvPr id="89" name="Google Shape;89;p1"/>
          <p:cNvSpPr/>
          <p:nvPr/>
        </p:nvSpPr>
        <p:spPr>
          <a:xfrm>
            <a:off x="8796528" y="1234440"/>
            <a:ext cx="557700" cy="2469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90" name="Google Shape;90;p1"/>
          <p:cNvCxnSpPr>
            <a:stCxn id="89" idx="0"/>
          </p:cNvCxnSpPr>
          <p:nvPr/>
        </p:nvCxnSpPr>
        <p:spPr>
          <a:xfrm rot="10800000" flipH="1">
            <a:off x="9075378" y="683640"/>
            <a:ext cx="672000" cy="5508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91" name="Google Shape;91;p1"/>
          <p:cNvSpPr txBox="1"/>
          <p:nvPr/>
        </p:nvSpPr>
        <p:spPr>
          <a:xfrm>
            <a:off x="9445752" y="374904"/>
            <a:ext cx="923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Century Gothic"/>
                <a:ea typeface="Century Gothic"/>
                <a:cs typeface="Century Gothic"/>
                <a:sym typeface="Century Gothic"/>
              </a:rPr>
              <a:t>TUNE</a:t>
            </a:r>
            <a:endParaRPr sz="1800" b="1">
              <a:solidFill>
                <a:schemeClr val="accent6"/>
              </a:solidFill>
              <a:latin typeface="Century Gothic"/>
              <a:ea typeface="Century Gothic"/>
              <a:cs typeface="Century Gothic"/>
              <a:sym typeface="Century Gothic"/>
            </a:endParaRPr>
          </a:p>
        </p:txBody>
      </p:sp>
      <p:sp>
        <p:nvSpPr>
          <p:cNvPr id="92" name="Google Shape;92;p1"/>
          <p:cNvSpPr/>
          <p:nvPr/>
        </p:nvSpPr>
        <p:spPr>
          <a:xfrm>
            <a:off x="8869680" y="1563624"/>
            <a:ext cx="484500" cy="2286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93" name="Google Shape;93;p1"/>
          <p:cNvCxnSpPr/>
          <p:nvPr/>
        </p:nvCxnSpPr>
        <p:spPr>
          <a:xfrm>
            <a:off x="9354312" y="1792224"/>
            <a:ext cx="850500" cy="4938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94" name="Google Shape;94;p1"/>
          <p:cNvSpPr txBox="1"/>
          <p:nvPr/>
        </p:nvSpPr>
        <p:spPr>
          <a:xfrm>
            <a:off x="10204704" y="2084832"/>
            <a:ext cx="1307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Century Gothic"/>
                <a:ea typeface="Century Gothic"/>
                <a:cs typeface="Century Gothic"/>
                <a:sym typeface="Century Gothic"/>
              </a:rPr>
              <a:t>Logging</a:t>
            </a:r>
            <a:endParaRPr sz="1800" b="1">
              <a:solidFill>
                <a:schemeClr val="accent6"/>
              </a:solidFill>
              <a:latin typeface="Century Gothic"/>
              <a:ea typeface="Century Gothic"/>
              <a:cs typeface="Century Gothic"/>
              <a:sym typeface="Century Gothic"/>
            </a:endParaRPr>
          </a:p>
        </p:txBody>
      </p:sp>
      <p:sp>
        <p:nvSpPr>
          <p:cNvPr id="95" name="Google Shape;95;p1"/>
          <p:cNvSpPr/>
          <p:nvPr/>
        </p:nvSpPr>
        <p:spPr>
          <a:xfrm>
            <a:off x="8028432" y="1563624"/>
            <a:ext cx="530400" cy="228600"/>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96" name="Google Shape;96;p1"/>
          <p:cNvCxnSpPr/>
          <p:nvPr/>
        </p:nvCxnSpPr>
        <p:spPr>
          <a:xfrm>
            <a:off x="8241181" y="1792224"/>
            <a:ext cx="914400" cy="9144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97" name="Google Shape;97;p1"/>
          <p:cNvSpPr txBox="1"/>
          <p:nvPr/>
        </p:nvSpPr>
        <p:spPr>
          <a:xfrm>
            <a:off x="8784031" y="2554748"/>
            <a:ext cx="23409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Century Gothic"/>
                <a:ea typeface="Century Gothic"/>
                <a:cs typeface="Century Gothic"/>
                <a:sym typeface="Century Gothic"/>
              </a:rPr>
              <a:t>Automatische Antwort auf  Heartbeats+ACKs</a:t>
            </a:r>
            <a:endParaRPr sz="1800" b="1">
              <a:solidFill>
                <a:schemeClr val="accent6"/>
              </a:solidFill>
              <a:latin typeface="Century Gothic"/>
              <a:ea typeface="Century Gothic"/>
              <a:cs typeface="Century Gothic"/>
              <a:sym typeface="Century Gothic"/>
            </a:endParaRPr>
          </a:p>
        </p:txBody>
      </p:sp>
      <p:sp>
        <p:nvSpPr>
          <p:cNvPr id="98" name="Google Shape;98;p1"/>
          <p:cNvSpPr/>
          <p:nvPr/>
        </p:nvSpPr>
        <p:spPr>
          <a:xfrm>
            <a:off x="7086600" y="1563624"/>
            <a:ext cx="512100" cy="2286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99" name="Google Shape;99;p1"/>
          <p:cNvCxnSpPr>
            <a:stCxn id="98" idx="2"/>
          </p:cNvCxnSpPr>
          <p:nvPr/>
        </p:nvCxnSpPr>
        <p:spPr>
          <a:xfrm flipH="1">
            <a:off x="6692550" y="1792224"/>
            <a:ext cx="650100" cy="4938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00" name="Google Shape;100;p1"/>
          <p:cNvSpPr txBox="1"/>
          <p:nvPr/>
        </p:nvSpPr>
        <p:spPr>
          <a:xfrm>
            <a:off x="5202225" y="2286000"/>
            <a:ext cx="29385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6"/>
                </a:solidFill>
                <a:latin typeface="Century Gothic"/>
                <a:ea typeface="Century Gothic"/>
                <a:cs typeface="Century Gothic"/>
                <a:sym typeface="Century Gothic"/>
              </a:rPr>
              <a:t>Spot-</a:t>
            </a:r>
            <a:r>
              <a:rPr lang="en-US" sz="1800" b="1" dirty="0" err="1">
                <a:solidFill>
                  <a:schemeClr val="accent6"/>
                </a:solidFill>
                <a:latin typeface="Century Gothic"/>
                <a:ea typeface="Century Gothic"/>
                <a:cs typeface="Century Gothic"/>
                <a:sym typeface="Century Gothic"/>
              </a:rPr>
              <a:t>Funktion</a:t>
            </a:r>
            <a:r>
              <a:rPr lang="en-US" sz="1800" b="1" dirty="0">
                <a:solidFill>
                  <a:schemeClr val="accent6"/>
                </a:solidFill>
                <a:latin typeface="Century Gothic"/>
                <a:ea typeface="Century Gothic"/>
                <a:cs typeface="Century Gothic"/>
                <a:sym typeface="Century Gothic"/>
              </a:rPr>
              <a:t>:</a:t>
            </a:r>
            <a:br>
              <a:rPr lang="en-US" sz="1800" b="1" dirty="0">
                <a:solidFill>
                  <a:schemeClr val="accent6"/>
                </a:solidFill>
                <a:latin typeface="Century Gothic"/>
                <a:ea typeface="Century Gothic"/>
                <a:cs typeface="Century Gothic"/>
                <a:sym typeface="Century Gothic"/>
              </a:rPr>
            </a:br>
            <a:r>
              <a:rPr lang="en-US" sz="1800" b="1" dirty="0" err="1">
                <a:solidFill>
                  <a:schemeClr val="accent6"/>
                </a:solidFill>
                <a:latin typeface="Century Gothic"/>
                <a:ea typeface="Century Gothic"/>
                <a:cs typeface="Century Gothic"/>
                <a:sym typeface="Century Gothic"/>
              </a:rPr>
              <a:t>Daten</a:t>
            </a:r>
            <a:r>
              <a:rPr lang="en-US" sz="1800" b="1" dirty="0">
                <a:solidFill>
                  <a:schemeClr val="accent6"/>
                </a:solidFill>
                <a:latin typeface="Century Gothic"/>
                <a:ea typeface="Century Gothic"/>
                <a:cs typeface="Century Gothic"/>
                <a:sym typeface="Century Gothic"/>
              </a:rPr>
              <a:t> </a:t>
            </a:r>
            <a:r>
              <a:rPr lang="en-US" sz="1800" b="1" dirty="0" err="1">
                <a:solidFill>
                  <a:schemeClr val="accent6"/>
                </a:solidFill>
                <a:latin typeface="Century Gothic"/>
                <a:ea typeface="Century Gothic"/>
                <a:cs typeface="Century Gothic"/>
                <a:sym typeface="Century Gothic"/>
              </a:rPr>
              <a:t>werden</a:t>
            </a:r>
            <a:r>
              <a:rPr lang="en-US" sz="1800" b="1" dirty="0">
                <a:solidFill>
                  <a:schemeClr val="accent6"/>
                </a:solidFill>
                <a:latin typeface="Century Gothic"/>
                <a:ea typeface="Century Gothic"/>
                <a:cs typeface="Century Gothic"/>
                <a:sym typeface="Century Gothic"/>
              </a:rPr>
              <a:t> an PSK-Reporter </a:t>
            </a:r>
            <a:r>
              <a:rPr lang="en-US" sz="1800" b="1" dirty="0" err="1">
                <a:solidFill>
                  <a:schemeClr val="accent6"/>
                </a:solidFill>
                <a:latin typeface="Century Gothic"/>
                <a:ea typeface="Century Gothic"/>
                <a:cs typeface="Century Gothic"/>
                <a:sym typeface="Century Gothic"/>
              </a:rPr>
              <a:t>übertragen</a:t>
            </a:r>
            <a:endParaRPr sz="1800" b="1" dirty="0">
              <a:solidFill>
                <a:schemeClr val="accent6"/>
              </a:solidFill>
              <a:latin typeface="Century Gothic"/>
              <a:ea typeface="Century Gothic"/>
              <a:cs typeface="Century Gothic"/>
              <a:sym typeface="Century Gothic"/>
            </a:endParaRPr>
          </a:p>
        </p:txBody>
      </p:sp>
      <p:sp>
        <p:nvSpPr>
          <p:cNvPr id="101" name="Google Shape;101;p1"/>
          <p:cNvSpPr/>
          <p:nvPr/>
        </p:nvSpPr>
        <p:spPr>
          <a:xfrm>
            <a:off x="292608" y="1234440"/>
            <a:ext cx="1243500" cy="4755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102" name="Google Shape;102;p1"/>
          <p:cNvCxnSpPr>
            <a:endCxn id="103" idx="2"/>
          </p:cNvCxnSpPr>
          <p:nvPr/>
        </p:nvCxnSpPr>
        <p:spPr>
          <a:xfrm rot="10800000" flipH="1">
            <a:off x="818490" y="792268"/>
            <a:ext cx="233100" cy="4419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03" name="Google Shape;103;p1"/>
          <p:cNvSpPr txBox="1"/>
          <p:nvPr/>
        </p:nvSpPr>
        <p:spPr>
          <a:xfrm>
            <a:off x="-22860" y="146068"/>
            <a:ext cx="21489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Century Gothic"/>
                <a:ea typeface="Century Gothic"/>
                <a:cs typeface="Century Gothic"/>
                <a:sym typeface="Century Gothic"/>
              </a:rPr>
              <a:t>RX/TX-Frequenz +</a:t>
            </a:r>
            <a:br>
              <a:rPr lang="en-US" sz="1800" b="1">
                <a:solidFill>
                  <a:schemeClr val="accent6"/>
                </a:solidFill>
                <a:latin typeface="Century Gothic"/>
                <a:ea typeface="Century Gothic"/>
                <a:cs typeface="Century Gothic"/>
                <a:sym typeface="Century Gothic"/>
              </a:rPr>
            </a:br>
            <a:r>
              <a:rPr lang="en-US" sz="1800" b="1">
                <a:solidFill>
                  <a:schemeClr val="accent6"/>
                </a:solidFill>
                <a:latin typeface="Century Gothic"/>
                <a:ea typeface="Century Gothic"/>
                <a:cs typeface="Century Gothic"/>
                <a:sym typeface="Century Gothic"/>
              </a:rPr>
              <a:t>NF-Frequenz </a:t>
            </a:r>
            <a:endParaRPr sz="1800" b="1">
              <a:solidFill>
                <a:schemeClr val="accent6"/>
              </a:solidFill>
              <a:latin typeface="Century Gothic"/>
              <a:ea typeface="Century Gothic"/>
              <a:cs typeface="Century Gothic"/>
              <a:sym typeface="Century Gothic"/>
            </a:endParaRPr>
          </a:p>
        </p:txBody>
      </p:sp>
      <p:sp>
        <p:nvSpPr>
          <p:cNvPr id="104" name="Google Shape;104;p1"/>
          <p:cNvSpPr/>
          <p:nvPr/>
        </p:nvSpPr>
        <p:spPr>
          <a:xfrm>
            <a:off x="448056" y="2084832"/>
            <a:ext cx="822900" cy="4698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105" name="Google Shape;105;p1"/>
          <p:cNvCxnSpPr/>
          <p:nvPr/>
        </p:nvCxnSpPr>
        <p:spPr>
          <a:xfrm rot="10800000" flipH="1">
            <a:off x="1280160" y="1234332"/>
            <a:ext cx="1261800" cy="8505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06" name="Google Shape;106;p1"/>
          <p:cNvSpPr txBox="1"/>
          <p:nvPr/>
        </p:nvSpPr>
        <p:spPr>
          <a:xfrm>
            <a:off x="2542032" y="1042416"/>
            <a:ext cx="18654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accent6"/>
                </a:solidFill>
                <a:latin typeface="Century Gothic"/>
                <a:ea typeface="Century Gothic"/>
                <a:cs typeface="Century Gothic"/>
                <a:sym typeface="Century Gothic"/>
              </a:rPr>
              <a:t>Ein u. ausgehende Nachrichten</a:t>
            </a:r>
            <a:endParaRPr sz="1800" b="1">
              <a:solidFill>
                <a:schemeClr val="accent6"/>
              </a:solidFill>
              <a:latin typeface="Century Gothic"/>
              <a:ea typeface="Century Gothic"/>
              <a:cs typeface="Century Gothic"/>
              <a:sym typeface="Century Gothic"/>
            </a:endParaRPr>
          </a:p>
        </p:txBody>
      </p:sp>
      <p:sp>
        <p:nvSpPr>
          <p:cNvPr id="107" name="Google Shape;107;p1"/>
          <p:cNvSpPr/>
          <p:nvPr/>
        </p:nvSpPr>
        <p:spPr>
          <a:xfrm>
            <a:off x="585216" y="3044952"/>
            <a:ext cx="466200" cy="2742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108" name="Google Shape;108;p1"/>
          <p:cNvCxnSpPr/>
          <p:nvPr/>
        </p:nvCxnSpPr>
        <p:spPr>
          <a:xfrm rot="10800000" flipH="1">
            <a:off x="1078992" y="2903064"/>
            <a:ext cx="703200" cy="1236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09" name="Google Shape;109;p1"/>
          <p:cNvSpPr txBox="1"/>
          <p:nvPr/>
        </p:nvSpPr>
        <p:spPr>
          <a:xfrm>
            <a:off x="1798165" y="2441452"/>
            <a:ext cx="2106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Century Gothic"/>
                <a:ea typeface="Century Gothic"/>
                <a:cs typeface="Century Gothic"/>
                <a:sym typeface="Century Gothic"/>
              </a:rPr>
              <a:t>Eingabefeld für zu sendende Nachrichten</a:t>
            </a:r>
            <a:endParaRPr sz="1200" b="1">
              <a:solidFill>
                <a:schemeClr val="accent6"/>
              </a:solidFill>
              <a:latin typeface="Century Gothic"/>
              <a:ea typeface="Century Gothic"/>
              <a:cs typeface="Century Gothic"/>
              <a:sym typeface="Century Gothic"/>
            </a:endParaRPr>
          </a:p>
        </p:txBody>
      </p:sp>
      <p:sp>
        <p:nvSpPr>
          <p:cNvPr id="110" name="Google Shape;110;p1"/>
          <p:cNvSpPr txBox="1"/>
          <p:nvPr/>
        </p:nvSpPr>
        <p:spPr>
          <a:xfrm>
            <a:off x="2724912" y="4910328"/>
            <a:ext cx="2853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6"/>
                </a:solidFill>
                <a:latin typeface="Century Gothic"/>
                <a:ea typeface="Century Gothic"/>
                <a:cs typeface="Century Gothic"/>
                <a:sym typeface="Century Gothic"/>
              </a:rPr>
              <a:t>Wassserfall-Diagramm</a:t>
            </a:r>
            <a:endParaRPr sz="1800">
              <a:solidFill>
                <a:schemeClr val="accent6"/>
              </a:solidFill>
              <a:latin typeface="Century Gothic"/>
              <a:ea typeface="Century Gothic"/>
              <a:cs typeface="Century Gothic"/>
              <a:sym typeface="Century Gothic"/>
            </a:endParaRPr>
          </a:p>
        </p:txBody>
      </p:sp>
      <p:sp>
        <p:nvSpPr>
          <p:cNvPr id="111" name="Google Shape;111;p1"/>
          <p:cNvSpPr/>
          <p:nvPr/>
        </p:nvSpPr>
        <p:spPr>
          <a:xfrm>
            <a:off x="6135624" y="4837176"/>
            <a:ext cx="320100" cy="4023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112" name="Google Shape;112;p1"/>
          <p:cNvCxnSpPr/>
          <p:nvPr/>
        </p:nvCxnSpPr>
        <p:spPr>
          <a:xfrm rot="10800000" flipH="1">
            <a:off x="6455664" y="5011044"/>
            <a:ext cx="722400" cy="273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13" name="Google Shape;113;p1"/>
          <p:cNvSpPr txBox="1"/>
          <p:nvPr/>
        </p:nvSpPr>
        <p:spPr>
          <a:xfrm>
            <a:off x="7052469" y="4633329"/>
            <a:ext cx="1842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err="1">
                <a:solidFill>
                  <a:schemeClr val="accent6"/>
                </a:solidFill>
                <a:latin typeface="Century Gothic"/>
                <a:ea typeface="Century Gothic"/>
                <a:cs typeface="Century Gothic"/>
                <a:sym typeface="Century Gothic"/>
              </a:rPr>
              <a:t>Schieberegler</a:t>
            </a:r>
            <a:r>
              <a:rPr lang="en-US" sz="1200" b="1" dirty="0">
                <a:solidFill>
                  <a:schemeClr val="accent6"/>
                </a:solidFill>
                <a:latin typeface="Century Gothic"/>
                <a:ea typeface="Century Gothic"/>
                <a:cs typeface="Century Gothic"/>
                <a:sym typeface="Century Gothic"/>
              </a:rPr>
              <a:t>: NF-Audio</a:t>
            </a:r>
            <a:endParaRPr sz="1200" b="1" dirty="0">
              <a:solidFill>
                <a:schemeClr val="accent6"/>
              </a:solidFill>
              <a:latin typeface="Century Gothic"/>
              <a:ea typeface="Century Gothic"/>
              <a:cs typeface="Century Gothic"/>
              <a:sym typeface="Century Gothic"/>
            </a:endParaRPr>
          </a:p>
        </p:txBody>
      </p:sp>
      <p:sp>
        <p:nvSpPr>
          <p:cNvPr id="114" name="Google Shape;114;p1"/>
          <p:cNvSpPr/>
          <p:nvPr/>
        </p:nvSpPr>
        <p:spPr>
          <a:xfrm>
            <a:off x="292608" y="3942510"/>
            <a:ext cx="292500" cy="2266200"/>
          </a:xfrm>
          <a:prstGeom prst="roundRect">
            <a:avLst>
              <a:gd name="adj" fmla="val 16667"/>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cxnSp>
        <p:nvCxnSpPr>
          <p:cNvPr id="115" name="Google Shape;115;p1"/>
          <p:cNvCxnSpPr>
            <a:stCxn id="114" idx="3"/>
          </p:cNvCxnSpPr>
          <p:nvPr/>
        </p:nvCxnSpPr>
        <p:spPr>
          <a:xfrm>
            <a:off x="585108" y="5075610"/>
            <a:ext cx="466200" cy="3285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16" name="Google Shape;116;p1"/>
          <p:cNvSpPr txBox="1"/>
          <p:nvPr/>
        </p:nvSpPr>
        <p:spPr>
          <a:xfrm>
            <a:off x="781812" y="5353022"/>
            <a:ext cx="24123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6"/>
                </a:solidFill>
                <a:latin typeface="Century Gothic"/>
                <a:ea typeface="Century Gothic"/>
                <a:cs typeface="Century Gothic"/>
                <a:sym typeface="Century Gothic"/>
              </a:rPr>
              <a:t>NF-Einganspegel</a:t>
            </a:r>
            <a:endParaRPr sz="1800">
              <a:solidFill>
                <a:schemeClr val="accent6"/>
              </a:solidFill>
              <a:latin typeface="Century Gothic"/>
              <a:ea typeface="Century Gothic"/>
              <a:cs typeface="Century Gothic"/>
              <a:sym typeface="Century Gothic"/>
            </a:endParaRPr>
          </a:p>
        </p:txBody>
      </p:sp>
      <p:cxnSp>
        <p:nvCxnSpPr>
          <p:cNvPr id="117" name="Google Shape;117;p1"/>
          <p:cNvCxnSpPr/>
          <p:nvPr/>
        </p:nvCxnSpPr>
        <p:spPr>
          <a:xfrm>
            <a:off x="704088" y="3584448"/>
            <a:ext cx="1112700" cy="8058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18" name="Google Shape;118;p1"/>
          <p:cNvSpPr txBox="1"/>
          <p:nvPr/>
        </p:nvSpPr>
        <p:spPr>
          <a:xfrm>
            <a:off x="815953" y="4411190"/>
            <a:ext cx="20019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accent6"/>
                </a:solidFill>
                <a:latin typeface="Century Gothic"/>
                <a:ea typeface="Century Gothic"/>
                <a:cs typeface="Century Gothic"/>
                <a:sym typeface="Century Gothic"/>
              </a:rPr>
              <a:t>Heartbeat/ACK senden</a:t>
            </a:r>
            <a:endParaRPr sz="1200">
              <a:solidFill>
                <a:schemeClr val="accent6"/>
              </a:solidFill>
              <a:latin typeface="Century Gothic"/>
              <a:ea typeface="Century Gothic"/>
              <a:cs typeface="Century Gothic"/>
              <a:sym typeface="Century Gothic"/>
            </a:endParaRPr>
          </a:p>
        </p:txBody>
      </p:sp>
      <p:cxnSp>
        <p:nvCxnSpPr>
          <p:cNvPr id="119" name="Google Shape;119;p1"/>
          <p:cNvCxnSpPr/>
          <p:nvPr/>
        </p:nvCxnSpPr>
        <p:spPr>
          <a:xfrm rot="10800000" flipH="1">
            <a:off x="1365198" y="3240010"/>
            <a:ext cx="668100" cy="3339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20" name="Google Shape;120;p1"/>
          <p:cNvSpPr txBox="1"/>
          <p:nvPr/>
        </p:nvSpPr>
        <p:spPr>
          <a:xfrm>
            <a:off x="1919100" y="3036823"/>
            <a:ext cx="1334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Century Gothic"/>
                <a:ea typeface="Century Gothic"/>
                <a:cs typeface="Century Gothic"/>
                <a:sym typeface="Century Gothic"/>
              </a:rPr>
              <a:t>CQ-Rufen</a:t>
            </a:r>
            <a:endParaRPr sz="1200" b="1">
              <a:solidFill>
                <a:schemeClr val="accent6"/>
              </a:solidFill>
              <a:latin typeface="Century Gothic"/>
              <a:ea typeface="Century Gothic"/>
              <a:cs typeface="Century Gothic"/>
              <a:sym typeface="Century Gothic"/>
            </a:endParaRPr>
          </a:p>
        </p:txBody>
      </p:sp>
      <p:cxnSp>
        <p:nvCxnSpPr>
          <p:cNvPr id="121" name="Google Shape;121;p1"/>
          <p:cNvCxnSpPr/>
          <p:nvPr/>
        </p:nvCxnSpPr>
        <p:spPr>
          <a:xfrm rot="10800000" flipH="1">
            <a:off x="2423160" y="3175198"/>
            <a:ext cx="625500" cy="4038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22" name="Google Shape;122;p1"/>
          <p:cNvSpPr txBox="1"/>
          <p:nvPr/>
        </p:nvSpPr>
        <p:spPr>
          <a:xfrm>
            <a:off x="3012419" y="3026664"/>
            <a:ext cx="9894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Century Gothic"/>
                <a:ea typeface="Century Gothic"/>
                <a:cs typeface="Century Gothic"/>
                <a:sym typeface="Century Gothic"/>
              </a:rPr>
              <a:t>Antworten</a:t>
            </a:r>
            <a:endParaRPr sz="1200" b="1">
              <a:solidFill>
                <a:schemeClr val="accent6"/>
              </a:solidFill>
              <a:latin typeface="Century Gothic"/>
              <a:ea typeface="Century Gothic"/>
              <a:cs typeface="Century Gothic"/>
              <a:sym typeface="Century Gothic"/>
            </a:endParaRPr>
          </a:p>
        </p:txBody>
      </p:sp>
      <p:cxnSp>
        <p:nvCxnSpPr>
          <p:cNvPr id="123" name="Google Shape;123;p1"/>
          <p:cNvCxnSpPr/>
          <p:nvPr/>
        </p:nvCxnSpPr>
        <p:spPr>
          <a:xfrm>
            <a:off x="9411462" y="4390114"/>
            <a:ext cx="914400" cy="914400"/>
          </a:xfrm>
          <a:prstGeom prst="straightConnector1">
            <a:avLst/>
          </a:prstGeom>
          <a:noFill/>
          <a:ln w="38100" cap="flat" cmpd="sng">
            <a:solidFill>
              <a:schemeClr val="accent6">
                <a:alpha val="60000"/>
              </a:schemeClr>
            </a:solidFill>
            <a:prstDash val="solid"/>
            <a:round/>
            <a:headEnd type="none" w="sm" len="sm"/>
            <a:tailEnd type="none" w="sm" len="sm"/>
          </a:ln>
        </p:spPr>
      </p:cxnSp>
      <p:sp>
        <p:nvSpPr>
          <p:cNvPr id="124" name="Google Shape;124;p1"/>
          <p:cNvSpPr txBox="1"/>
          <p:nvPr/>
        </p:nvSpPr>
        <p:spPr>
          <a:xfrm>
            <a:off x="10369296" y="5075643"/>
            <a:ext cx="14172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accent6"/>
                </a:solidFill>
                <a:latin typeface="Century Gothic"/>
                <a:ea typeface="Century Gothic"/>
                <a:cs typeface="Century Gothic"/>
                <a:sym typeface="Century Gothic"/>
              </a:rPr>
              <a:t>NF-Ausgangspegel</a:t>
            </a:r>
            <a:endParaRPr sz="1200" b="1">
              <a:solidFill>
                <a:schemeClr val="accent6"/>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71016" y="1097280"/>
            <a:ext cx="8631936" cy="1446550"/>
          </a:xfrm>
          <a:prstGeom prst="rect">
            <a:avLst/>
          </a:prstGeom>
          <a:noFill/>
        </p:spPr>
        <p:txBody>
          <a:bodyPr wrap="square" rtlCol="0">
            <a:spAutoFit/>
          </a:bodyPr>
          <a:lstStyle/>
          <a:p>
            <a:pPr algn="ctr"/>
            <a:r>
              <a:rPr lang="de-DE" sz="4400" b="1" dirty="0"/>
              <a:t>Die Einstellungen des JS8Call- Programms:</a:t>
            </a:r>
            <a:endParaRPr lang="en-US" sz="4400" b="1" dirty="0"/>
          </a:p>
        </p:txBody>
      </p:sp>
    </p:spTree>
    <p:extLst>
      <p:ext uri="{BB962C8B-B14F-4D97-AF65-F5344CB8AC3E}">
        <p14:creationId xmlns:p14="http://schemas.microsoft.com/office/powerpoint/2010/main" val="2052948011"/>
      </p:ext>
    </p:extLst>
  </p:cSld>
  <p:clrMapOvr>
    <a:masterClrMapping/>
  </p:clrMapOvr>
</p:sld>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1149</Words>
  <Application>Microsoft Office PowerPoint</Application>
  <PresentationFormat>Breitbild</PresentationFormat>
  <Paragraphs>111</Paragraphs>
  <Slides>25</Slides>
  <Notes>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25</vt:i4>
      </vt:variant>
    </vt:vector>
  </HeadingPairs>
  <TitlesOfParts>
    <vt:vector size="30" baseType="lpstr">
      <vt:lpstr>Arial</vt:lpstr>
      <vt:lpstr>Calibri</vt:lpstr>
      <vt:lpstr>Century Gothic</vt:lpstr>
      <vt:lpstr>Wingdings 3</vt:lpstr>
      <vt:lpstr>Segment</vt:lpstr>
      <vt:lpstr>VORTRAG  JS8Call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  JS8Call</dc:title>
  <dc:creator>werni</dc:creator>
  <cp:lastModifiedBy>Windows-Benutzer</cp:lastModifiedBy>
  <cp:revision>4</cp:revision>
  <dcterms:modified xsi:type="dcterms:W3CDTF">2019-07-14T07:41:20Z</dcterms:modified>
</cp:coreProperties>
</file>