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8" r:id="rId4"/>
    <p:sldId id="280" r:id="rId5"/>
    <p:sldId id="281" r:id="rId6"/>
    <p:sldId id="278" r:id="rId7"/>
    <p:sldId id="279"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8EC30-FC91-4DC3-B349-92CDBC7594A9}" type="datetimeFigureOut">
              <a:rPr lang="de-DE" smtClean="0"/>
              <a:t>06.11.2017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62AB9-D7B6-40F9-BC50-F621F36EBA2F}" type="slidenum">
              <a:rPr lang="de-DE" smtClean="0"/>
              <a:t>‹Nr.›</a:t>
            </a:fld>
            <a:endParaRPr lang="de-DE"/>
          </a:p>
        </p:txBody>
      </p:sp>
    </p:spTree>
    <p:extLst>
      <p:ext uri="{BB962C8B-B14F-4D97-AF65-F5344CB8AC3E}">
        <p14:creationId xmlns:p14="http://schemas.microsoft.com/office/powerpoint/2010/main" val="369688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CE62AB9-D7B6-40F9-BC50-F621F36EBA2F}" type="slidenum">
              <a:rPr lang="de-DE" smtClean="0"/>
              <a:t>26</a:t>
            </a:fld>
            <a:endParaRPr lang="de-DE"/>
          </a:p>
        </p:txBody>
      </p:sp>
    </p:spTree>
    <p:extLst>
      <p:ext uri="{BB962C8B-B14F-4D97-AF65-F5344CB8AC3E}">
        <p14:creationId xmlns:p14="http://schemas.microsoft.com/office/powerpoint/2010/main" val="49901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FEA9F402-39AA-4A75-96FC-B3B57F3418B9}"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A4FB21D6-3AE1-4F32-A5CE-F34DC648797A}"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6B2ED080-8E1B-4BD4-A840-ABA008F23450}"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502A2F3A-80C9-4AFE-82A6-1D4BDC6388B9}"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5184DC02-02DE-487C-9A4F-5DF1A629A5FF}"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30CEBAB2-ADDE-48AB-96B2-B767AF92CE07}"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D16C4A0C-6E6D-43CB-9196-691EE21CB057}"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9B4806D-1875-432F-ADD9-67FBD901816C}"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7B6394BD-274C-4F2F-8C54-A013B074B8EE}"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367A6ADB-7AB9-49A7-A7F7-148718F9473E}" type="datetime1">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90542B61-F7AB-428C-8181-00D2B341A916}" type="datetime1">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1B3F507B-7DF0-4EC7-AF19-001AD2D3F934}" type="datetime1">
              <a:rPr lang="en-US" smtClean="0"/>
              <a:t>11/6/2017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E06BF864-A9B0-4C9B-B070-37774D4A50CB}" type="datetime1">
              <a:rPr lang="en-US" smtClean="0"/>
              <a:t>11/6/2017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F1AB9-6CF5-4200-8D06-D80D285A51D6}" type="datetime1">
              <a:rPr lang="en-US" smtClean="0"/>
              <a:t>11/6/2017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0EE3A46F-3B4D-4427-8973-401D6996979D}" type="datetime1">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9F8B52F5-3A60-4711-8478-B577D5352B71}" type="datetime1">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47E174-2CF6-4C97-898A-CA4C22EEF82B}" type="datetime1">
              <a:rPr lang="en-US" smtClean="0"/>
              <a:t>11/6/2017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9600" dirty="0" smtClean="0"/>
              <a:t>VIVALDI</a:t>
            </a:r>
            <a:endParaRPr lang="de-DE" sz="9600" dirty="0"/>
          </a:p>
        </p:txBody>
      </p:sp>
      <p:sp>
        <p:nvSpPr>
          <p:cNvPr id="3" name="Untertitel 2"/>
          <p:cNvSpPr>
            <a:spLocks noGrp="1"/>
          </p:cNvSpPr>
          <p:nvPr>
            <p:ph type="subTitle" idx="1"/>
          </p:nvPr>
        </p:nvSpPr>
        <p:spPr>
          <a:xfrm>
            <a:off x="1507067" y="4050833"/>
            <a:ext cx="7766936" cy="1096899"/>
          </a:xfrm>
        </p:spPr>
        <p:txBody>
          <a:bodyPr/>
          <a:lstStyle/>
          <a:p>
            <a:r>
              <a:rPr lang="de-DE" sz="2000" dirty="0" smtClean="0"/>
              <a:t>Eine Antenne für vier Jahreszeiten</a:t>
            </a:r>
          </a:p>
          <a:p>
            <a:r>
              <a:rPr lang="de-DE" dirty="0" smtClean="0">
                <a:solidFill>
                  <a:srgbClr val="0070C0"/>
                </a:solidFill>
              </a:rPr>
              <a:t>OE7WPA, oe7wpa@oevsv.at</a:t>
            </a:r>
            <a:endParaRPr lang="de-DE" dirty="0">
              <a:solidFill>
                <a:srgbClr val="0070C0"/>
              </a:solidFill>
            </a:endParaRPr>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38" y="1191491"/>
            <a:ext cx="4274073" cy="5083077"/>
          </a:xfrm>
          <a:prstGeom prst="rect">
            <a:avLst/>
          </a:prstGeom>
        </p:spPr>
      </p:pic>
      <p:sp>
        <p:nvSpPr>
          <p:cNvPr id="5" name="Foliennummernplatzhalter 4"/>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6" name="John_Harrison_with_the_Wichita_State_University_Chamber_Players_-_01_-_Spring_Mvt_1_Alleg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2732" y="164869"/>
            <a:ext cx="609600" cy="609600"/>
          </a:xfrm>
          <a:prstGeom prst="rect">
            <a:avLst/>
          </a:prstGeom>
        </p:spPr>
      </p:pic>
    </p:spTree>
    <p:extLst>
      <p:ext uri="{BB962C8B-B14F-4D97-AF65-F5344CB8AC3E}">
        <p14:creationId xmlns:p14="http://schemas.microsoft.com/office/powerpoint/2010/main" val="4652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2582" y="743405"/>
            <a:ext cx="8719127" cy="3970318"/>
          </a:xfrm>
          <a:prstGeom prst="rect">
            <a:avLst/>
          </a:prstGeom>
          <a:noFill/>
        </p:spPr>
        <p:txBody>
          <a:bodyPr wrap="square" rtlCol="0">
            <a:spAutoFit/>
          </a:bodyPr>
          <a:lstStyle/>
          <a:p>
            <a:pPr algn="just"/>
            <a:r>
              <a:rPr lang="de-AT" dirty="0"/>
              <a:t>Die eigentliche Antenne ist ein zweidimensionales Exponentialhorn, das die gerichtete Abstrahlung einer linear polarisierten, elektromagnetischen Welle bewirkt. Insgesamt erfolgt eine reflexionsarme Transformation der Wellenimpedanz der Streifenleitung auf den abweichenden Freiraumwellenwiderstand. Vivaldi-Antennen können für lineare Polarisation oder - wenn zwei Antennen senkrecht zueinander angeordnet werden - für beide Polarisationsarten aufgebaut werden. Wenn die beiden orthogonalen Antennen mit einem um 90° phasenverschobenen Signal gespeist werden, wird eine zirkular polarisierte Welle ausgestrahlt bzw. empfangen. Die Erzeugung einer breitbandig konstanten Phasenverschiebung von 90° ist jedoch schwierig zu realisieren, da die konventionellen Lösungen dafür auf eine bestimmte Wellenlänge beschränkt sind. Es sind selbstverständlich auch massive freistehende Konstruktionen aus Kupfer oder Aluminium-Blech realisierbar, die auch für das 70/23/13cm Band interessant sind</a:t>
            </a:r>
            <a:r>
              <a:rPr lang="de-AT" dirty="0" smtClean="0"/>
              <a:t>.</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44" y="4197767"/>
            <a:ext cx="3810532" cy="2286319"/>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608" y="4367043"/>
            <a:ext cx="4447841" cy="2223921"/>
          </a:xfrm>
          <a:prstGeom prst="rect">
            <a:avLst/>
          </a:prstGeom>
        </p:spPr>
      </p:pic>
      <p:sp>
        <p:nvSpPr>
          <p:cNvPr id="5" name="Textfeld 4"/>
          <p:cNvSpPr txBox="1"/>
          <p:nvPr/>
        </p:nvSpPr>
        <p:spPr>
          <a:xfrm>
            <a:off x="2669310" y="4385839"/>
            <a:ext cx="942109" cy="338554"/>
          </a:xfrm>
          <a:prstGeom prst="rect">
            <a:avLst/>
          </a:prstGeom>
          <a:noFill/>
        </p:spPr>
        <p:txBody>
          <a:bodyPr wrap="square" rtlCol="0">
            <a:spAutoFit/>
          </a:bodyPr>
          <a:lstStyle/>
          <a:p>
            <a:r>
              <a:rPr lang="de-DE" sz="800" dirty="0"/>
              <a:t>externe Masse</a:t>
            </a:r>
            <a:br>
              <a:rPr lang="de-DE" sz="800" dirty="0"/>
            </a:br>
            <a:r>
              <a:rPr lang="de-DE" sz="800" dirty="0"/>
              <a:t>(obere Ebene)</a:t>
            </a:r>
          </a:p>
        </p:txBody>
      </p:sp>
      <p:sp>
        <p:nvSpPr>
          <p:cNvPr id="7" name="Textfeld 6"/>
          <p:cNvSpPr txBox="1"/>
          <p:nvPr/>
        </p:nvSpPr>
        <p:spPr>
          <a:xfrm>
            <a:off x="2281382" y="5994400"/>
            <a:ext cx="1256146" cy="338554"/>
          </a:xfrm>
          <a:prstGeom prst="rect">
            <a:avLst/>
          </a:prstGeom>
          <a:noFill/>
        </p:spPr>
        <p:txBody>
          <a:bodyPr wrap="square" rtlCol="0">
            <a:spAutoFit/>
          </a:bodyPr>
          <a:lstStyle/>
          <a:p>
            <a:r>
              <a:rPr lang="de-DE" sz="800" dirty="0"/>
              <a:t>externe Masse</a:t>
            </a:r>
            <a:br>
              <a:rPr lang="de-DE" sz="800" dirty="0"/>
            </a:br>
            <a:r>
              <a:rPr lang="de-DE" sz="800" dirty="0" smtClean="0"/>
              <a:t>(untere </a:t>
            </a:r>
            <a:r>
              <a:rPr lang="de-DE" sz="800" dirty="0"/>
              <a:t>Ebene)</a:t>
            </a:r>
          </a:p>
        </p:txBody>
      </p:sp>
      <p:sp>
        <p:nvSpPr>
          <p:cNvPr id="8" name="Textfeld 7"/>
          <p:cNvSpPr txBox="1"/>
          <p:nvPr/>
        </p:nvSpPr>
        <p:spPr>
          <a:xfrm>
            <a:off x="3075709" y="5140450"/>
            <a:ext cx="945440" cy="338554"/>
          </a:xfrm>
          <a:prstGeom prst="rect">
            <a:avLst/>
          </a:prstGeom>
          <a:noFill/>
        </p:spPr>
        <p:txBody>
          <a:bodyPr wrap="square" rtlCol="0">
            <a:spAutoFit/>
          </a:bodyPr>
          <a:lstStyle/>
          <a:p>
            <a:r>
              <a:rPr lang="de-DE" sz="800" dirty="0" smtClean="0"/>
              <a:t>Zentraler Leiter (mittlere Ebene)</a:t>
            </a:r>
            <a:endParaRPr lang="de-DE" sz="800" dirty="0"/>
          </a:p>
        </p:txBody>
      </p:sp>
      <p:sp>
        <p:nvSpPr>
          <p:cNvPr id="9" name="Textfeld 8"/>
          <p:cNvSpPr txBox="1"/>
          <p:nvPr/>
        </p:nvSpPr>
        <p:spPr>
          <a:xfrm>
            <a:off x="791753" y="6484086"/>
            <a:ext cx="3590903" cy="215444"/>
          </a:xfrm>
          <a:prstGeom prst="rect">
            <a:avLst/>
          </a:prstGeom>
          <a:noFill/>
        </p:spPr>
        <p:txBody>
          <a:bodyPr wrap="square" rtlCol="0">
            <a:spAutoFit/>
          </a:bodyPr>
          <a:lstStyle/>
          <a:p>
            <a:r>
              <a:rPr lang="de-AT" sz="800" b="1" dirty="0"/>
              <a:t>Explosiv-Zeichnung einer </a:t>
            </a:r>
            <a:r>
              <a:rPr lang="de-AT" sz="800" b="1" dirty="0" smtClean="0"/>
              <a:t>symmetrisch-</a:t>
            </a:r>
            <a:r>
              <a:rPr lang="de-AT" sz="800" b="1" dirty="0" err="1" smtClean="0"/>
              <a:t>antipodalen</a:t>
            </a:r>
            <a:r>
              <a:rPr lang="de-AT" sz="800" b="1" dirty="0" smtClean="0"/>
              <a:t> </a:t>
            </a:r>
            <a:r>
              <a:rPr lang="de-AT" sz="800" b="1" dirty="0"/>
              <a:t>Vivaldi Antenne</a:t>
            </a:r>
            <a:endParaRPr lang="de-DE" sz="800" b="1" dirty="0"/>
          </a:p>
        </p:txBody>
      </p:sp>
      <p:sp>
        <p:nvSpPr>
          <p:cNvPr id="10" name="Textfeld 9"/>
          <p:cNvSpPr txBox="1"/>
          <p:nvPr/>
        </p:nvSpPr>
        <p:spPr>
          <a:xfrm>
            <a:off x="5726545" y="6484086"/>
            <a:ext cx="3195782" cy="215444"/>
          </a:xfrm>
          <a:prstGeom prst="rect">
            <a:avLst/>
          </a:prstGeom>
          <a:noFill/>
        </p:spPr>
        <p:txBody>
          <a:bodyPr wrap="square" rtlCol="0">
            <a:spAutoFit/>
          </a:bodyPr>
          <a:lstStyle/>
          <a:p>
            <a:r>
              <a:rPr lang="de-DE" sz="800" b="1" dirty="0" smtClean="0"/>
              <a:t>Schematischer Aufbau einer Vivaldi-Antenne</a:t>
            </a:r>
            <a:endParaRPr lang="de-DE" sz="800" b="1" dirty="0"/>
          </a:p>
        </p:txBody>
      </p:sp>
      <p:sp>
        <p:nvSpPr>
          <p:cNvPr id="11" name="Textfeld 10"/>
          <p:cNvSpPr txBox="1"/>
          <p:nvPr/>
        </p:nvSpPr>
        <p:spPr>
          <a:xfrm>
            <a:off x="4221018" y="36160"/>
            <a:ext cx="1976582" cy="646331"/>
          </a:xfrm>
          <a:prstGeom prst="rect">
            <a:avLst/>
          </a:prstGeom>
          <a:noFill/>
        </p:spPr>
        <p:txBody>
          <a:bodyPr wrap="square" rtlCol="0">
            <a:spAutoFit/>
          </a:bodyPr>
          <a:lstStyle/>
          <a:p>
            <a:r>
              <a:rPr lang="de-DE" sz="3600" dirty="0" smtClean="0"/>
              <a:t>Aufbau</a:t>
            </a:r>
            <a:endParaRPr lang="de-DE" sz="3600"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919002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872509" y="267855"/>
            <a:ext cx="4442691" cy="461665"/>
          </a:xfrm>
          <a:prstGeom prst="rect">
            <a:avLst/>
          </a:prstGeom>
          <a:noFill/>
        </p:spPr>
        <p:txBody>
          <a:bodyPr wrap="square" rtlCol="0">
            <a:spAutoFit/>
          </a:bodyPr>
          <a:lstStyle/>
          <a:p>
            <a:r>
              <a:rPr lang="de-DE" sz="2400" b="1" dirty="0" smtClean="0"/>
              <a:t>Vorteile der Vivaldi-Antenne:</a:t>
            </a:r>
            <a:endParaRPr lang="de-DE" sz="2400" b="1" dirty="0"/>
          </a:p>
        </p:txBody>
      </p:sp>
      <p:sp>
        <p:nvSpPr>
          <p:cNvPr id="3" name="Textfeld 2"/>
          <p:cNvSpPr txBox="1"/>
          <p:nvPr/>
        </p:nvSpPr>
        <p:spPr>
          <a:xfrm>
            <a:off x="822036" y="849746"/>
            <a:ext cx="8321964" cy="2308324"/>
          </a:xfrm>
          <a:prstGeom prst="rect">
            <a:avLst/>
          </a:prstGeom>
          <a:noFill/>
        </p:spPr>
        <p:txBody>
          <a:bodyPr wrap="square" rtlCol="0">
            <a:spAutoFit/>
          </a:bodyPr>
          <a:lstStyle/>
          <a:p>
            <a:pPr algn="just"/>
            <a:r>
              <a:rPr lang="de-AT" sz="2400" dirty="0"/>
              <a:t>Der Vorteil von Vivaldi-Antennen liegt in ihrer einfachen Herstellung, bei der übliche Verfahren der Leiterplatten-Herstellung oder Metallbearbeitung genutzt werden können, sowie ihrer Breitbandigkeit (typischerweise 6:1-10:1). Die Vivaldi-Antenne kann als planare Form eines Steghornstrahlers aufgefasst werden. </a:t>
            </a:r>
            <a:endParaRPr lang="de-DE" sz="24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066" y="3054050"/>
            <a:ext cx="4310424" cy="3803950"/>
          </a:xfrm>
          <a:prstGeom prst="rect">
            <a:avLst/>
          </a:prstGeom>
        </p:spPr>
      </p:pic>
      <p:sp>
        <p:nvSpPr>
          <p:cNvPr id="5" name="Foliennummernplatzhalter 4"/>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98544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334327" y="230909"/>
            <a:ext cx="3205018" cy="646331"/>
          </a:xfrm>
          <a:prstGeom prst="rect">
            <a:avLst/>
          </a:prstGeom>
          <a:noFill/>
        </p:spPr>
        <p:txBody>
          <a:bodyPr wrap="square" rtlCol="0">
            <a:spAutoFit/>
          </a:bodyPr>
          <a:lstStyle/>
          <a:p>
            <a:r>
              <a:rPr lang="de-DE" sz="3600" dirty="0" smtClean="0"/>
              <a:t>Anwendungen:</a:t>
            </a:r>
            <a:endParaRPr lang="de-DE" sz="3600" dirty="0"/>
          </a:p>
        </p:txBody>
      </p:sp>
      <p:sp>
        <p:nvSpPr>
          <p:cNvPr id="3" name="Textfeld 2"/>
          <p:cNvSpPr txBox="1"/>
          <p:nvPr/>
        </p:nvSpPr>
        <p:spPr>
          <a:xfrm>
            <a:off x="323274" y="1016000"/>
            <a:ext cx="4267200"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Radaranlagen</a:t>
            </a:r>
          </a:p>
          <a:p>
            <a:pPr marL="285750" indent="-285750">
              <a:buFont typeface="Arial" panose="020B0604020202020204" pitchFamily="34" charset="0"/>
              <a:buChar char="•"/>
            </a:pPr>
            <a:r>
              <a:rPr lang="de-DE" dirty="0" smtClean="0"/>
              <a:t>Radioastronomie</a:t>
            </a:r>
          </a:p>
          <a:p>
            <a:pPr marL="285750" indent="-285750">
              <a:buFont typeface="Arial" panose="020B0604020202020204" pitchFamily="34" charset="0"/>
              <a:buChar char="•"/>
            </a:pPr>
            <a:r>
              <a:rPr lang="de-DE" dirty="0" smtClean="0"/>
              <a:t>Amateurfunk</a:t>
            </a:r>
          </a:p>
          <a:p>
            <a:pPr marL="285750" indent="-285750">
              <a:buFont typeface="Arial" panose="020B0604020202020204" pitchFamily="34" charset="0"/>
              <a:buChar char="•"/>
            </a:pPr>
            <a:r>
              <a:rPr lang="de-DE" dirty="0" smtClean="0"/>
              <a:t>Kommunikation /Datenübertragung</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74" y="2355089"/>
            <a:ext cx="5305425" cy="3419475"/>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345" y="429668"/>
            <a:ext cx="4496232" cy="3573321"/>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111" y="3491346"/>
            <a:ext cx="4243243" cy="3182432"/>
          </a:xfrm>
          <a:prstGeom prst="rect">
            <a:avLst/>
          </a:prstGeom>
        </p:spPr>
      </p:pic>
      <p:sp>
        <p:nvSpPr>
          <p:cNvPr id="6" name="Foliennummernplatzhalter 5"/>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617146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46764" y="304800"/>
            <a:ext cx="2937163" cy="923330"/>
          </a:xfrm>
          <a:prstGeom prst="rect">
            <a:avLst/>
          </a:prstGeom>
          <a:noFill/>
        </p:spPr>
        <p:txBody>
          <a:bodyPr wrap="square" rtlCol="0">
            <a:spAutoFit/>
          </a:bodyPr>
          <a:lstStyle/>
          <a:p>
            <a:r>
              <a:rPr lang="de-DE" sz="5400" dirty="0" smtClean="0"/>
              <a:t>Literatur</a:t>
            </a:r>
            <a:endParaRPr lang="de-DE" sz="5400" dirty="0"/>
          </a:p>
        </p:txBody>
      </p:sp>
      <p:sp>
        <p:nvSpPr>
          <p:cNvPr id="3" name="Textfeld 2"/>
          <p:cNvSpPr txBox="1"/>
          <p:nvPr/>
        </p:nvSpPr>
        <p:spPr>
          <a:xfrm>
            <a:off x="246611" y="1140691"/>
            <a:ext cx="9595658" cy="4185761"/>
          </a:xfrm>
          <a:prstGeom prst="rect">
            <a:avLst/>
          </a:prstGeom>
          <a:noFill/>
        </p:spPr>
        <p:txBody>
          <a:bodyPr wrap="square" rtlCol="0">
            <a:spAutoFit/>
          </a:bodyPr>
          <a:lstStyle/>
          <a:p>
            <a:pPr algn="just"/>
            <a:r>
              <a:rPr lang="de-DE" dirty="0"/>
              <a:t>Gute Literatur zur Vivaldi-Antenne ist nur sehr schwer zu </a:t>
            </a:r>
            <a:r>
              <a:rPr lang="de-DE" dirty="0" smtClean="0"/>
              <a:t>finden, wenn überhaupt, so handelt es sich meist um Dissertationen und wissenschaftliche </a:t>
            </a:r>
            <a:r>
              <a:rPr lang="de-DE" dirty="0" smtClean="0"/>
              <a:t>Paper</a:t>
            </a:r>
            <a:r>
              <a:rPr lang="de-DE" dirty="0" smtClean="0"/>
              <a:t>, hier einige Ausnahmen:</a:t>
            </a:r>
          </a:p>
          <a:p>
            <a:pPr algn="just"/>
            <a:endParaRPr lang="de-DE" dirty="0" smtClean="0"/>
          </a:p>
          <a:p>
            <a:pPr algn="just"/>
            <a:r>
              <a:rPr lang="de-AT" sz="1400" dirty="0" smtClean="0"/>
              <a:t>Modern </a:t>
            </a:r>
            <a:r>
              <a:rPr lang="de-AT" sz="1400" dirty="0" err="1"/>
              <a:t>Antenna</a:t>
            </a:r>
            <a:r>
              <a:rPr lang="de-AT" sz="1400" dirty="0"/>
              <a:t> Design, Thomas A. </a:t>
            </a:r>
            <a:r>
              <a:rPr lang="de-AT" sz="1400" dirty="0" err="1" smtClean="0"/>
              <a:t>Milligan</a:t>
            </a:r>
            <a:r>
              <a:rPr lang="de-AT" sz="1400" dirty="0" smtClean="0"/>
              <a:t>, Seite 514 ff</a:t>
            </a:r>
            <a:endParaRPr lang="de-AT" sz="1400" dirty="0"/>
          </a:p>
          <a:p>
            <a:pPr algn="just"/>
            <a:r>
              <a:rPr lang="it-IT" sz="1400" dirty="0" smtClean="0"/>
              <a:t>Antenna </a:t>
            </a:r>
            <a:r>
              <a:rPr lang="it-IT" sz="1400" dirty="0" err="1" smtClean="0"/>
              <a:t>Desing</a:t>
            </a:r>
            <a:r>
              <a:rPr lang="it-IT" sz="1400" dirty="0" smtClean="0"/>
              <a:t> for Cognitive Radio, Y</a:t>
            </a:r>
            <a:r>
              <a:rPr lang="de-AT" sz="1400" dirty="0" err="1" smtClean="0"/>
              <a:t>oussef</a:t>
            </a:r>
            <a:r>
              <a:rPr lang="de-AT" sz="1400" dirty="0" smtClean="0"/>
              <a:t> </a:t>
            </a:r>
            <a:r>
              <a:rPr lang="de-AT" sz="1400" dirty="0" err="1"/>
              <a:t>Tawk,Joseph</a:t>
            </a:r>
            <a:r>
              <a:rPr lang="de-AT" sz="1400" dirty="0"/>
              <a:t> </a:t>
            </a:r>
            <a:r>
              <a:rPr lang="de-AT" sz="1400" dirty="0" err="1"/>
              <a:t>Costantine,Christos</a:t>
            </a:r>
            <a:r>
              <a:rPr lang="de-AT" sz="1400" dirty="0"/>
              <a:t> </a:t>
            </a:r>
            <a:r>
              <a:rPr lang="de-AT" sz="1400" dirty="0" err="1" smtClean="0"/>
              <a:t>Christodoulou,Seite</a:t>
            </a:r>
            <a:r>
              <a:rPr lang="de-AT" sz="1400" dirty="0" smtClean="0"/>
              <a:t> 91 ff</a:t>
            </a:r>
          </a:p>
          <a:p>
            <a:pPr algn="just"/>
            <a:r>
              <a:rPr lang="de-AT" sz="1400" dirty="0"/>
              <a:t>Ultra-</a:t>
            </a:r>
            <a:r>
              <a:rPr lang="de-AT" sz="1400" dirty="0" err="1"/>
              <a:t>Wideband</a:t>
            </a:r>
            <a:r>
              <a:rPr lang="de-AT" sz="1400" dirty="0"/>
              <a:t>, Short-Pulse </a:t>
            </a:r>
            <a:r>
              <a:rPr lang="de-AT" sz="1400" dirty="0" err="1"/>
              <a:t>Electromagnetics</a:t>
            </a:r>
            <a:r>
              <a:rPr lang="de-AT" sz="1400" dirty="0"/>
              <a:t> </a:t>
            </a:r>
            <a:r>
              <a:rPr lang="de-AT" sz="1400" dirty="0" smtClean="0"/>
              <a:t>7, Frank </a:t>
            </a:r>
            <a:r>
              <a:rPr lang="de-AT" sz="1400" dirty="0" err="1"/>
              <a:t>Sabath,Eric</a:t>
            </a:r>
            <a:r>
              <a:rPr lang="de-AT" sz="1400" dirty="0"/>
              <a:t> L. </a:t>
            </a:r>
            <a:r>
              <a:rPr lang="de-AT" sz="1400" dirty="0" err="1"/>
              <a:t>Mokole,Uwe</a:t>
            </a:r>
            <a:r>
              <a:rPr lang="de-AT" sz="1400" dirty="0"/>
              <a:t> </a:t>
            </a:r>
            <a:r>
              <a:rPr lang="de-AT" sz="1400" dirty="0" err="1"/>
              <a:t>Schenk,Daniel</a:t>
            </a:r>
            <a:r>
              <a:rPr lang="de-AT" sz="1400" dirty="0"/>
              <a:t> </a:t>
            </a:r>
            <a:r>
              <a:rPr lang="de-AT" sz="1400" dirty="0" smtClean="0"/>
              <a:t>Nitsch, Seite 355 ff</a:t>
            </a:r>
          </a:p>
          <a:p>
            <a:pPr algn="just"/>
            <a:r>
              <a:rPr lang="en-US" sz="1400" dirty="0"/>
              <a:t>Ground Penetrating Radar Theory and </a:t>
            </a:r>
            <a:r>
              <a:rPr lang="en-US" sz="1400" dirty="0" smtClean="0"/>
              <a:t>Applications, </a:t>
            </a:r>
            <a:r>
              <a:rPr lang="de-AT" sz="1400" dirty="0"/>
              <a:t> Harry M. </a:t>
            </a:r>
            <a:r>
              <a:rPr lang="de-AT" sz="1400" dirty="0" err="1" smtClean="0"/>
              <a:t>Jol</a:t>
            </a:r>
            <a:r>
              <a:rPr lang="de-AT" sz="1400" dirty="0" smtClean="0"/>
              <a:t>, Seite 126 ff</a:t>
            </a:r>
          </a:p>
          <a:p>
            <a:pPr algn="just"/>
            <a:r>
              <a:rPr lang="en-US" sz="1400" dirty="0"/>
              <a:t>Wideband, Multiband, and Smart Reconfigurable Antennas for Modern Wireless </a:t>
            </a:r>
            <a:r>
              <a:rPr lang="en-US" sz="1400" dirty="0" smtClean="0"/>
              <a:t>..., </a:t>
            </a:r>
            <a:r>
              <a:rPr lang="de-AT" sz="1400" dirty="0"/>
              <a:t>Matin, Mohammad A</a:t>
            </a:r>
            <a:r>
              <a:rPr lang="de-AT" sz="1400" dirty="0" smtClean="0"/>
              <a:t>., Seite 105 ff</a:t>
            </a:r>
            <a:endParaRPr lang="en-US" sz="1400" dirty="0"/>
          </a:p>
          <a:p>
            <a:pPr algn="just"/>
            <a:r>
              <a:rPr lang="de-AT" sz="1400" dirty="0"/>
              <a:t>Modern </a:t>
            </a:r>
            <a:r>
              <a:rPr lang="de-AT" sz="1400" dirty="0" err="1"/>
              <a:t>Antenna</a:t>
            </a:r>
            <a:r>
              <a:rPr lang="de-AT" sz="1400" dirty="0"/>
              <a:t> </a:t>
            </a:r>
            <a:r>
              <a:rPr lang="de-AT" sz="1400" dirty="0" smtClean="0"/>
              <a:t>Handbook, Constantine </a:t>
            </a:r>
            <a:r>
              <a:rPr lang="de-AT" sz="1400" dirty="0"/>
              <a:t>A. </a:t>
            </a:r>
            <a:r>
              <a:rPr lang="de-AT" sz="1400" dirty="0" err="1" smtClean="0"/>
              <a:t>Balanis</a:t>
            </a:r>
            <a:r>
              <a:rPr lang="de-AT" sz="1400" dirty="0" smtClean="0"/>
              <a:t>, Seite 157 ff</a:t>
            </a:r>
          </a:p>
          <a:p>
            <a:pPr algn="just"/>
            <a:r>
              <a:rPr lang="en-US" sz="1400" dirty="0"/>
              <a:t>Antenna Theory: Analysis and </a:t>
            </a:r>
            <a:r>
              <a:rPr lang="en-US" sz="1400" dirty="0" smtClean="0"/>
              <a:t>Design, C</a:t>
            </a:r>
            <a:r>
              <a:rPr lang="de-AT" sz="1400" dirty="0" err="1" smtClean="0"/>
              <a:t>onstantine</a:t>
            </a:r>
            <a:r>
              <a:rPr lang="de-AT" sz="1400" dirty="0" smtClean="0"/>
              <a:t> </a:t>
            </a:r>
            <a:r>
              <a:rPr lang="de-AT" sz="1400" dirty="0"/>
              <a:t>A. </a:t>
            </a:r>
            <a:r>
              <a:rPr lang="de-AT" sz="1400" dirty="0" err="1" smtClean="0"/>
              <a:t>Balanis</a:t>
            </a:r>
            <a:r>
              <a:rPr lang="de-AT" sz="1400" dirty="0" smtClean="0"/>
              <a:t>, Seite 497 ff</a:t>
            </a:r>
            <a:endParaRPr lang="en-US" sz="1400" dirty="0"/>
          </a:p>
          <a:p>
            <a:pPr algn="just"/>
            <a:endParaRPr lang="de-AT" sz="1400" dirty="0"/>
          </a:p>
          <a:p>
            <a:pPr algn="just"/>
            <a:endParaRPr lang="de-AT" sz="1000" b="1" dirty="0"/>
          </a:p>
          <a:p>
            <a:pPr algn="just"/>
            <a:r>
              <a:rPr lang="de-DE" dirty="0" smtClean="0"/>
              <a:t/>
            </a:r>
            <a:br>
              <a:rPr lang="de-DE" dirty="0" smtClean="0"/>
            </a:br>
            <a:r>
              <a:rPr lang="de-DE" dirty="0" smtClean="0"/>
              <a:t>L</a:t>
            </a:r>
            <a:r>
              <a:rPr lang="de-DE" dirty="0"/>
              <a:t>. </a:t>
            </a:r>
            <a:r>
              <a:rPr lang="de-DE" dirty="0" err="1"/>
              <a:t>Pu</a:t>
            </a:r>
            <a:r>
              <a:rPr lang="de-DE" dirty="0"/>
              <a:t> und X.-M. Zhang vom National Key Laboratory </a:t>
            </a:r>
            <a:r>
              <a:rPr lang="de-DE" dirty="0" err="1"/>
              <a:t>of</a:t>
            </a:r>
            <a:r>
              <a:rPr lang="de-DE" dirty="0"/>
              <a:t> </a:t>
            </a:r>
            <a:r>
              <a:rPr lang="de-DE" dirty="0" err="1"/>
              <a:t>Antennas</a:t>
            </a:r>
            <a:r>
              <a:rPr lang="de-DE" dirty="0"/>
              <a:t> </a:t>
            </a:r>
            <a:r>
              <a:rPr lang="de-DE" dirty="0" err="1"/>
              <a:t>and</a:t>
            </a:r>
            <a:r>
              <a:rPr lang="de-DE" dirty="0"/>
              <a:t> </a:t>
            </a:r>
            <a:r>
              <a:rPr lang="de-DE" dirty="0" err="1"/>
              <a:t>Microwave</a:t>
            </a:r>
            <a:r>
              <a:rPr lang="de-DE" dirty="0"/>
              <a:t> Technology, </a:t>
            </a:r>
            <a:r>
              <a:rPr lang="de-DE" dirty="0" err="1"/>
              <a:t>Xidian</a:t>
            </a:r>
            <a:r>
              <a:rPr lang="de-DE" dirty="0"/>
              <a:t> University haben mir mit ihrem wissenschaftlichen Paper dazu einige gute Ansätze zur Berechnung geliefert: </a:t>
            </a:r>
          </a:p>
        </p:txBody>
      </p:sp>
      <p:sp>
        <p:nvSpPr>
          <p:cNvPr id="4" name="Foliennummernplatzhalt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729188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08726" y="249382"/>
            <a:ext cx="6576292" cy="461665"/>
          </a:xfrm>
          <a:prstGeom prst="rect">
            <a:avLst/>
          </a:prstGeom>
          <a:noFill/>
        </p:spPr>
        <p:txBody>
          <a:bodyPr wrap="square" rtlCol="0">
            <a:spAutoFit/>
          </a:bodyPr>
          <a:lstStyle/>
          <a:p>
            <a:r>
              <a:rPr lang="de-DE" sz="2400" b="1" dirty="0" smtClean="0"/>
              <a:t>Prinzipielle Berechnung der Vivaldi-Antenne</a:t>
            </a:r>
            <a:endParaRPr lang="de-DE" sz="2400" b="1" dirty="0"/>
          </a:p>
        </p:txBody>
      </p:sp>
      <mc:AlternateContent xmlns:mc="http://schemas.openxmlformats.org/markup-compatibility/2006" xmlns:a14="http://schemas.microsoft.com/office/drawing/2010/main">
        <mc:Choice Requires="a14">
          <p:sp>
            <p:nvSpPr>
              <p:cNvPr id="3" name="Textfeld 2"/>
              <p:cNvSpPr txBox="1"/>
              <p:nvPr/>
            </p:nvSpPr>
            <p:spPr>
              <a:xfrm>
                <a:off x="757382" y="1283855"/>
                <a:ext cx="8109527" cy="2520755"/>
              </a:xfrm>
              <a:prstGeom prst="rect">
                <a:avLst/>
              </a:prstGeom>
              <a:noFill/>
            </p:spPr>
            <p:txBody>
              <a:bodyPr wrap="square" rtlCol="0">
                <a:spAutoFit/>
              </a:bodyPr>
              <a:lstStyle/>
              <a:p>
                <a:pPr algn="just"/>
                <a:r>
                  <a:rPr lang="de-AT" sz="1600" dirty="0"/>
                  <a:t>Da die Vivaldi-Antenne eine </a:t>
                </a:r>
                <a:r>
                  <a:rPr lang="de-AT" sz="1600" dirty="0" smtClean="0"/>
                  <a:t>exponentielle </a:t>
                </a:r>
                <a:r>
                  <a:rPr lang="de-AT" sz="1600" dirty="0"/>
                  <a:t>TSA ist, kann die Form der Antenne generell nach der Formel </a:t>
                </a:r>
                <a14:m>
                  <m:oMath xmlns:m="http://schemas.openxmlformats.org/officeDocument/2006/math">
                    <m:r>
                      <a:rPr lang="de-AT" sz="2000" b="1" i="1">
                        <a:latin typeface="Cambria Math" panose="02040503050406030204" pitchFamily="18" charset="0"/>
                      </a:rPr>
                      <m:t>𝒚</m:t>
                    </m:r>
                    <m:r>
                      <a:rPr lang="de-AT" sz="2000" b="1" i="1">
                        <a:latin typeface="Cambria Math" panose="02040503050406030204" pitchFamily="18" charset="0"/>
                      </a:rPr>
                      <m:t>=</m:t>
                    </m:r>
                    <m:r>
                      <a:rPr lang="de-AT" sz="2000" b="1" i="1">
                        <a:latin typeface="Cambria Math" panose="02040503050406030204" pitchFamily="18" charset="0"/>
                      </a:rPr>
                      <m:t>𝒔</m:t>
                    </m:r>
                    <m:sSup>
                      <m:sSupPr>
                        <m:ctrlPr>
                          <a:rPr lang="de-DE" sz="2000" b="1" i="1">
                            <a:latin typeface="Cambria Math" panose="02040503050406030204" pitchFamily="18" charset="0"/>
                          </a:rPr>
                        </m:ctrlPr>
                      </m:sSupPr>
                      <m:e>
                        <m:r>
                          <a:rPr lang="de-AT" sz="2000" b="1" i="1">
                            <a:latin typeface="Cambria Math" panose="02040503050406030204" pitchFamily="18" charset="0"/>
                          </a:rPr>
                          <m:t>𝒆</m:t>
                        </m:r>
                      </m:e>
                      <m:sup>
                        <m:r>
                          <a:rPr lang="de-AT" sz="2000" b="1" i="1">
                            <a:latin typeface="Cambria Math" panose="02040503050406030204" pitchFamily="18" charset="0"/>
                          </a:rPr>
                          <m:t>𝒓𝒙</m:t>
                        </m:r>
                      </m:sup>
                    </m:sSup>
                  </m:oMath>
                </a14:m>
                <a:r>
                  <a:rPr lang="de-AT" sz="1600" dirty="0"/>
                  <a:t> berechnet werden, s ist dabei der minimale Abstand zur x-Achse, r ist ein Faktor, der das Längen/Breitenverhältnis des </a:t>
                </a:r>
                <a:r>
                  <a:rPr lang="de-AT" sz="1600" dirty="0" err="1" smtClean="0"/>
                  <a:t>Tapered</a:t>
                </a:r>
                <a:r>
                  <a:rPr lang="de-AT" sz="1600" dirty="0" smtClean="0"/>
                  <a:t> Slots beeinflusst. Zur </a:t>
                </a:r>
                <a:r>
                  <a:rPr lang="de-AT" sz="1600" dirty="0"/>
                  <a:t>Berechnung der Form der Vivaldi-Antenne verwendeten </a:t>
                </a:r>
                <a:r>
                  <a:rPr lang="de-DE" sz="1600" dirty="0"/>
                  <a:t>L. </a:t>
                </a:r>
                <a:r>
                  <a:rPr lang="de-DE" sz="1600" dirty="0" err="1"/>
                  <a:t>Pu</a:t>
                </a:r>
                <a:r>
                  <a:rPr lang="de-DE" sz="1600" dirty="0"/>
                  <a:t> und X.-M. </a:t>
                </a:r>
                <a:r>
                  <a:rPr lang="de-AT" sz="1600" dirty="0" smtClean="0"/>
                  <a:t>folgende Funktionen:</a:t>
                </a:r>
                <a:r>
                  <a:rPr lang="de-AT" dirty="0"/>
                  <a:t/>
                </a:r>
                <a:br>
                  <a:rPr lang="de-AT" dirty="0"/>
                </a:br>
                <a14:m>
                  <m:oMath xmlns:m="http://schemas.openxmlformats.org/officeDocument/2006/math">
                    <m:r>
                      <a:rPr lang="de-AT" b="1" i="1">
                        <a:latin typeface="Cambria Math" panose="02040503050406030204" pitchFamily="18" charset="0"/>
                      </a:rPr>
                      <m:t>𝒙</m:t>
                    </m:r>
                    <m:r>
                      <a:rPr lang="de-AT" b="1" i="1">
                        <a:latin typeface="Cambria Math" panose="02040503050406030204" pitchFamily="18" charset="0"/>
                      </a:rPr>
                      <m:t>=</m:t>
                    </m:r>
                    <m:sSup>
                      <m:sSupPr>
                        <m:ctrlPr>
                          <a:rPr lang="de-DE" b="1" i="1">
                            <a:latin typeface="Cambria Math" panose="02040503050406030204" pitchFamily="18" charset="0"/>
                          </a:rPr>
                        </m:ctrlPr>
                      </m:sSupPr>
                      <m:e>
                        <m:r>
                          <a:rPr lang="de-AT" b="1" i="1">
                            <a:latin typeface="Cambria Math" panose="02040503050406030204" pitchFamily="18" charset="0"/>
                          </a:rPr>
                          <m:t>±</m:t>
                        </m:r>
                        <m:r>
                          <a:rPr lang="de-AT" b="1" i="1">
                            <a:latin typeface="Cambria Math" panose="02040503050406030204" pitchFamily="18" charset="0"/>
                          </a:rPr>
                          <m:t>𝟎</m:t>
                        </m:r>
                        <m:r>
                          <a:rPr lang="de-AT" b="1" i="1">
                            <a:latin typeface="Cambria Math" panose="02040503050406030204" pitchFamily="18" charset="0"/>
                          </a:rPr>
                          <m:t>.</m:t>
                        </m:r>
                        <m:r>
                          <a:rPr lang="de-AT" b="1" i="1">
                            <a:latin typeface="Cambria Math" panose="02040503050406030204" pitchFamily="18" charset="0"/>
                          </a:rPr>
                          <m:t>𝟑</m:t>
                        </m:r>
                        <m:r>
                          <a:rPr lang="de-AT" b="1" i="1">
                            <a:latin typeface="Cambria Math" panose="02040503050406030204" pitchFamily="18" charset="0"/>
                          </a:rPr>
                          <m:t>𝒆</m:t>
                        </m:r>
                      </m:e>
                      <m:sup>
                        <m:r>
                          <a:rPr lang="de-AT" b="1" i="1">
                            <a:latin typeface="Cambria Math" panose="02040503050406030204" pitchFamily="18" charset="0"/>
                          </a:rPr>
                          <m:t>𝒐</m:t>
                        </m:r>
                        <m:r>
                          <a:rPr lang="de-AT" b="1" i="1">
                            <a:latin typeface="Cambria Math" panose="02040503050406030204" pitchFamily="18" charset="0"/>
                          </a:rPr>
                          <m:t>.</m:t>
                        </m:r>
                        <m:r>
                          <a:rPr lang="de-AT" b="1" i="1">
                            <a:latin typeface="Cambria Math" panose="02040503050406030204" pitchFamily="18" charset="0"/>
                          </a:rPr>
                          <m:t>𝒐</m:t>
                        </m:r>
                        <m:r>
                          <a:rPr lang="de-AT" b="1" i="1">
                            <a:latin typeface="Cambria Math" panose="02040503050406030204" pitchFamily="18" charset="0"/>
                          </a:rPr>
                          <m:t>𝟏𝟓</m:t>
                        </m:r>
                        <m:r>
                          <a:rPr lang="de-AT" b="1" i="1">
                            <a:latin typeface="Cambria Math" panose="02040503050406030204" pitchFamily="18" charset="0"/>
                          </a:rPr>
                          <m:t>𝒛</m:t>
                        </m:r>
                      </m:sup>
                    </m:sSup>
                  </m:oMath>
                </a14:m>
                <a:r>
                  <a:rPr lang="de-AT" dirty="0"/>
                  <a:t> zur Berechnung der inneren Form und</a:t>
                </a:r>
                <a:endParaRPr lang="de-DE" dirty="0"/>
              </a:p>
              <a:p>
                <a:pPr algn="just"/>
                <a14:m>
                  <m:oMath xmlns:m="http://schemas.openxmlformats.org/officeDocument/2006/math">
                    <m:r>
                      <a:rPr lang="de-AT" b="1" i="1">
                        <a:latin typeface="Cambria Math" panose="02040503050406030204" pitchFamily="18" charset="0"/>
                      </a:rPr>
                      <m:t>𝒙</m:t>
                    </m:r>
                  </m:oMath>
                </a14:m>
                <a:r>
                  <a:rPr lang="de-AT" b="1" dirty="0"/>
                  <a:t> = </a:t>
                </a:r>
                <a14:m>
                  <m:oMath xmlns:m="http://schemas.openxmlformats.org/officeDocument/2006/math">
                    <m:sSup>
                      <m:sSupPr>
                        <m:ctrlPr>
                          <a:rPr lang="de-DE" b="1" i="1">
                            <a:latin typeface="Cambria Math" panose="02040503050406030204" pitchFamily="18" charset="0"/>
                          </a:rPr>
                        </m:ctrlPr>
                      </m:sSupPr>
                      <m:e>
                        <m:r>
                          <a:rPr lang="de-AT" b="1" i="1">
                            <a:latin typeface="Cambria Math" panose="02040503050406030204" pitchFamily="18" charset="0"/>
                          </a:rPr>
                          <m:t>±</m:t>
                        </m:r>
                        <m:r>
                          <a:rPr lang="de-AT" b="1" i="1">
                            <a:latin typeface="Cambria Math" panose="02040503050406030204" pitchFamily="18" charset="0"/>
                          </a:rPr>
                          <m:t>𝟑𝟔</m:t>
                        </m:r>
                        <m:r>
                          <a:rPr lang="de-AT" b="1" i="1">
                            <a:latin typeface="Cambria Math" panose="02040503050406030204" pitchFamily="18" charset="0"/>
                          </a:rPr>
                          <m:t>𝒆</m:t>
                        </m:r>
                      </m:e>
                      <m:sup>
                        <m:r>
                          <a:rPr lang="de-AT" b="1" i="1">
                            <a:latin typeface="Cambria Math" panose="02040503050406030204" pitchFamily="18" charset="0"/>
                          </a:rPr>
                          <m:t>𝟎</m:t>
                        </m:r>
                        <m:r>
                          <a:rPr lang="de-AT" b="1" i="1">
                            <a:latin typeface="Cambria Math" panose="02040503050406030204" pitchFamily="18" charset="0"/>
                          </a:rPr>
                          <m:t>.</m:t>
                        </m:r>
                        <m:r>
                          <a:rPr lang="de-AT" b="1" i="1">
                            <a:latin typeface="Cambria Math" panose="02040503050406030204" pitchFamily="18" charset="0"/>
                          </a:rPr>
                          <m:t>𝟎𝟎𝟎𝟎𝟔</m:t>
                        </m:r>
                        <m:sSup>
                          <m:sSupPr>
                            <m:ctrlPr>
                              <a:rPr lang="de-DE" b="1" i="1">
                                <a:latin typeface="Cambria Math" panose="02040503050406030204" pitchFamily="18" charset="0"/>
                              </a:rPr>
                            </m:ctrlPr>
                          </m:sSupPr>
                          <m:e>
                            <m:r>
                              <a:rPr lang="de-AT" b="1" i="1">
                                <a:latin typeface="Cambria Math" panose="02040503050406030204" pitchFamily="18" charset="0"/>
                              </a:rPr>
                              <m:t>𝒛</m:t>
                            </m:r>
                          </m:e>
                          <m:sup>
                            <m:r>
                              <a:rPr lang="de-AT" b="1" i="1">
                                <a:latin typeface="Cambria Math" panose="02040503050406030204" pitchFamily="18" charset="0"/>
                              </a:rPr>
                              <m:t>𝟐</m:t>
                            </m:r>
                          </m:sup>
                        </m:sSup>
                      </m:sup>
                    </m:sSup>
                  </m:oMath>
                </a14:m>
                <a:r>
                  <a:rPr lang="de-AT" dirty="0"/>
                  <a:t>zur Berechnung der </a:t>
                </a:r>
                <a:r>
                  <a:rPr lang="de-AT" dirty="0" smtClean="0"/>
                  <a:t>äußeren.</a:t>
                </a:r>
              </a:p>
              <a:p>
                <a:pPr algn="just"/>
                <a:r>
                  <a:rPr lang="de-AT" sz="1600" dirty="0" smtClean="0"/>
                  <a:t>Trägt </a:t>
                </a:r>
                <a:r>
                  <a:rPr lang="de-AT" sz="1600" dirty="0"/>
                  <a:t>man die errechneten Daten in ein kartesisches Koordinatensystem ein, so ergibt sich folgende Form</a:t>
                </a:r>
                <a:r>
                  <a:rPr lang="de-AT" sz="1600" dirty="0" smtClean="0"/>
                  <a:t>:</a:t>
                </a:r>
                <a:endParaRPr lang="de-DE"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757382" y="1283855"/>
                <a:ext cx="8109527" cy="2520755"/>
              </a:xfrm>
              <a:prstGeom prst="rect">
                <a:avLst/>
              </a:prstGeom>
              <a:blipFill rotWithShape="0">
                <a:blip r:embed="rId2"/>
                <a:stretch>
                  <a:fillRect l="-376" t="-969" r="-376" b="-726"/>
                </a:stretch>
              </a:blipFill>
            </p:spPr>
            <p:txBody>
              <a:bodyPr/>
              <a:lstStyle/>
              <a:p>
                <a:r>
                  <a:rPr lang="de-DE">
                    <a:noFill/>
                  </a:rPr>
                  <a:t> </a:t>
                </a:r>
              </a:p>
            </p:txBody>
          </p:sp>
        </mc:Fallback>
      </mc:AlternateContent>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073" y="3480174"/>
            <a:ext cx="5913779" cy="3377826"/>
          </a:xfrm>
          <a:prstGeom prst="rect">
            <a:avLst/>
          </a:prstGeom>
        </p:spPr>
      </p:pic>
      <p:sp>
        <p:nvSpPr>
          <p:cNvPr id="5" name="Textfeld 4"/>
          <p:cNvSpPr txBox="1"/>
          <p:nvPr/>
        </p:nvSpPr>
        <p:spPr>
          <a:xfrm rot="757335">
            <a:off x="2919109" y="5872085"/>
            <a:ext cx="3936620" cy="338554"/>
          </a:xfrm>
          <a:prstGeom prst="rect">
            <a:avLst/>
          </a:prstGeom>
          <a:noFill/>
        </p:spPr>
        <p:txBody>
          <a:bodyPr wrap="square" rtlCol="0">
            <a:spAutoFit/>
          </a:bodyPr>
          <a:lstStyle/>
          <a:p>
            <a:r>
              <a:rPr lang="de-AT" sz="1600" i="1" dirty="0"/>
              <a:t>Dual </a:t>
            </a:r>
            <a:r>
              <a:rPr lang="de-AT" sz="1600" i="1" dirty="0" err="1"/>
              <a:t>Exponential</a:t>
            </a:r>
            <a:r>
              <a:rPr lang="de-AT" sz="1600" i="1" dirty="0"/>
              <a:t> </a:t>
            </a:r>
            <a:r>
              <a:rPr lang="de-AT" sz="1600" i="1" dirty="0" err="1"/>
              <a:t>Tapered</a:t>
            </a:r>
            <a:r>
              <a:rPr lang="de-AT" sz="1600" i="1" dirty="0"/>
              <a:t> Slot-Antenne</a:t>
            </a:r>
            <a:endParaRPr lang="de-DE" sz="1600"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023814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69309" y="323273"/>
            <a:ext cx="5006109" cy="584775"/>
          </a:xfrm>
          <a:prstGeom prst="rect">
            <a:avLst/>
          </a:prstGeom>
          <a:noFill/>
        </p:spPr>
        <p:txBody>
          <a:bodyPr wrap="square" rtlCol="0">
            <a:spAutoFit/>
          </a:bodyPr>
          <a:lstStyle/>
          <a:p>
            <a:r>
              <a:rPr lang="de-DE" sz="3200" dirty="0" smtClean="0"/>
              <a:t>Motivation und Selbstbau</a:t>
            </a:r>
            <a:endParaRPr lang="de-DE" sz="3200" dirty="0"/>
          </a:p>
        </p:txBody>
      </p:sp>
      <p:sp>
        <p:nvSpPr>
          <p:cNvPr id="3" name="Textfeld 2"/>
          <p:cNvSpPr txBox="1"/>
          <p:nvPr/>
        </p:nvSpPr>
        <p:spPr>
          <a:xfrm>
            <a:off x="332508" y="908048"/>
            <a:ext cx="4627419" cy="5909310"/>
          </a:xfrm>
          <a:prstGeom prst="rect">
            <a:avLst/>
          </a:prstGeom>
          <a:noFill/>
        </p:spPr>
        <p:txBody>
          <a:bodyPr wrap="square" rtlCol="0">
            <a:spAutoFit/>
          </a:bodyPr>
          <a:lstStyle/>
          <a:p>
            <a:pPr algn="just"/>
            <a:r>
              <a:rPr lang="de-AT" dirty="0"/>
              <a:t>Meine Motivation zum Selbstbau einer Vivaldi-Antenne </a:t>
            </a:r>
            <a:r>
              <a:rPr lang="de-AT" dirty="0" smtClean="0"/>
              <a:t>war und ist, </a:t>
            </a:r>
            <a:r>
              <a:rPr lang="de-AT" dirty="0"/>
              <a:t>eine praktikable Variante von 70 bis 15 cm zu verwirklichen und den praktischen Einsatz zu erproben. Zuerst begann ich mit recht einfachen Mitteln, die Theorie in die Praxis umzusetzen: Für allererste Versuche klebte ich eine 0.5mm dicke Kupferfolie, die sich problemlos mit normalen Scheren zurechtschneiden lässt auf eine Kunststoffplatte, lötete anschließend ein dünnes Koaxialkabel direkt auf die Platine und ermittelte die Eigenschaften mit meinem </a:t>
            </a:r>
            <a:r>
              <a:rPr lang="de-AT" dirty="0" err="1"/>
              <a:t>MiniVNA</a:t>
            </a:r>
            <a:r>
              <a:rPr lang="de-AT" dirty="0"/>
              <a:t> TINY, um erste Erfahrungen zu sammeln. Nach Auswertung von SWR, Return Loss und Z ging‘s an die Verbesserung der Bandbreite und Optimierung des Stehwellenverhältnises sowie der Einspeisung, und ich entwarf  daher auch eine einfache Platine für weitere Tests</a:t>
            </a:r>
            <a:r>
              <a:rPr lang="de-AT" dirty="0" smtClean="0"/>
              <a:t>.</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926" y="959624"/>
            <a:ext cx="6465455" cy="5505042"/>
          </a:xfrm>
          <a:prstGeom prst="rect">
            <a:avLst/>
          </a:prstGeom>
        </p:spPr>
      </p:pic>
      <p:sp>
        <p:nvSpPr>
          <p:cNvPr id="5" name="Textfeld 4"/>
          <p:cNvSpPr txBox="1"/>
          <p:nvPr/>
        </p:nvSpPr>
        <p:spPr>
          <a:xfrm>
            <a:off x="6632117" y="5851390"/>
            <a:ext cx="3962400" cy="461665"/>
          </a:xfrm>
          <a:prstGeom prst="rect">
            <a:avLst/>
          </a:prstGeom>
          <a:noFill/>
        </p:spPr>
        <p:txBody>
          <a:bodyPr wrap="square" rtlCol="0">
            <a:spAutoFit/>
          </a:bodyPr>
          <a:lstStyle/>
          <a:p>
            <a:r>
              <a:rPr lang="de-AT" sz="1200" i="1" dirty="0"/>
              <a:t>Fertige Platine mit SMA-Anschluss, Strip-Line auf der </a:t>
            </a:r>
            <a:r>
              <a:rPr lang="de-AT" sz="1200" i="1" dirty="0" smtClean="0"/>
              <a:t>Rückseite</a:t>
            </a:r>
            <a:endParaRPr lang="de-DE" sz="1200"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875250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1855" y="277091"/>
            <a:ext cx="6105236" cy="584775"/>
          </a:xfrm>
          <a:prstGeom prst="rect">
            <a:avLst/>
          </a:prstGeom>
          <a:noFill/>
        </p:spPr>
        <p:txBody>
          <a:bodyPr wrap="square" rtlCol="0">
            <a:spAutoFit/>
          </a:bodyPr>
          <a:lstStyle/>
          <a:p>
            <a:r>
              <a:rPr lang="de-DE" sz="3200" dirty="0" smtClean="0"/>
              <a:t>Selbstbau: Der nächste Schritt</a:t>
            </a:r>
            <a:endParaRPr lang="de-DE" sz="3200" dirty="0"/>
          </a:p>
        </p:txBody>
      </p:sp>
      <p:sp>
        <p:nvSpPr>
          <p:cNvPr id="3" name="Textfeld 2"/>
          <p:cNvSpPr txBox="1"/>
          <p:nvPr/>
        </p:nvSpPr>
        <p:spPr>
          <a:xfrm>
            <a:off x="489527" y="1099127"/>
            <a:ext cx="10566400" cy="1477328"/>
          </a:xfrm>
          <a:prstGeom prst="rect">
            <a:avLst/>
          </a:prstGeom>
          <a:noFill/>
        </p:spPr>
        <p:txBody>
          <a:bodyPr wrap="square" rtlCol="0">
            <a:spAutoFit/>
          </a:bodyPr>
          <a:lstStyle/>
          <a:p>
            <a:pPr algn="just"/>
            <a:r>
              <a:rPr lang="de-AT" dirty="0"/>
              <a:t>Um aber eine für </a:t>
            </a:r>
            <a:r>
              <a:rPr lang="de-AT" dirty="0" smtClean="0"/>
              <a:t>draußen </a:t>
            </a:r>
            <a:r>
              <a:rPr lang="de-AT" dirty="0"/>
              <a:t>geeignete, massive und entsprechend langlebige Antenne konstruieren zu können musste ich mich erst mit entsprechender Software zur Konstruktion und Simulation am Computer befassen. </a:t>
            </a:r>
            <a:r>
              <a:rPr lang="de-AT" dirty="0" smtClean="0"/>
              <a:t>Nach </a:t>
            </a:r>
            <a:r>
              <a:rPr lang="de-AT" dirty="0"/>
              <a:t>längerer </a:t>
            </a:r>
            <a:r>
              <a:rPr lang="de-AT" dirty="0" smtClean="0"/>
              <a:t>Suche – ich habe Programme wie 4NEC2 und einige andere ausprobiert -  </a:t>
            </a:r>
            <a:r>
              <a:rPr lang="de-AT" dirty="0"/>
              <a:t>kam ich deshalb auf CST Studio-Suite, ein sehr umfangreiches Programm mit CAD um die Antenne zu zeichnen und Simulationsmöglichkeiten zur Berechnung und </a:t>
            </a:r>
            <a:r>
              <a:rPr lang="de-AT" dirty="0" smtClean="0"/>
              <a:t>Optimierung</a:t>
            </a:r>
            <a:r>
              <a:rPr lang="de-AT" dirty="0"/>
              <a:t>:</a:t>
            </a:r>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2418007" y="2576454"/>
            <a:ext cx="6929193" cy="4281545"/>
          </a:xfrm>
          <a:prstGeom prst="rect">
            <a:avLst/>
          </a:prstGeom>
        </p:spPr>
      </p:pic>
      <p:sp>
        <p:nvSpPr>
          <p:cNvPr id="5" name="Foliennummernplatzhalter 4"/>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53911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048000" y="230909"/>
            <a:ext cx="5828145" cy="646331"/>
          </a:xfrm>
          <a:prstGeom prst="rect">
            <a:avLst/>
          </a:prstGeom>
          <a:noFill/>
        </p:spPr>
        <p:txBody>
          <a:bodyPr wrap="square" rtlCol="0">
            <a:spAutoFit/>
          </a:bodyPr>
          <a:lstStyle/>
          <a:p>
            <a:r>
              <a:rPr lang="de-DE" sz="3600" b="1" dirty="0" smtClean="0"/>
              <a:t>CST-Studio Suite I</a:t>
            </a:r>
            <a:endParaRPr lang="de-DE" sz="3600" b="1" dirty="0"/>
          </a:p>
        </p:txBody>
      </p:sp>
      <p:sp>
        <p:nvSpPr>
          <p:cNvPr id="3" name="Textfeld 2"/>
          <p:cNvSpPr txBox="1"/>
          <p:nvPr/>
        </p:nvSpPr>
        <p:spPr>
          <a:xfrm>
            <a:off x="286327" y="1099127"/>
            <a:ext cx="4304146" cy="5632311"/>
          </a:xfrm>
          <a:prstGeom prst="rect">
            <a:avLst/>
          </a:prstGeom>
          <a:noFill/>
        </p:spPr>
        <p:txBody>
          <a:bodyPr wrap="square" rtlCol="0">
            <a:spAutoFit/>
          </a:bodyPr>
          <a:lstStyle/>
          <a:p>
            <a:pPr algn="just"/>
            <a:r>
              <a:rPr lang="de-AT" dirty="0"/>
              <a:t>Diese Software wird von vielen Profis verwendet und ist entsprechend teuer, glücklicherweise kann man sich aber eine Student-Edition kostenlos herunterladen und einige nicht kommerzielle Versuche damit durchführen. Die Einarbeitung in ein derartig ausgereiftes Produkt ist jedoch nicht ganz einfach und erfordert sehr viel Zeit, man wird aber mit entsprechend guten </a:t>
            </a:r>
            <a:r>
              <a:rPr lang="de-AT" dirty="0" smtClean="0"/>
              <a:t>Ergebnissen </a:t>
            </a:r>
            <a:r>
              <a:rPr lang="de-AT" dirty="0"/>
              <a:t>belohnt. Zuerst wird die Antenne in CAD gestaltet, dabei ist es von enormem Vorteil, gleich Variablen für alle Dimensionen und Abstände, Bohrungen… festzulegen, später lassen sich diese recht einfach  ändern, ohne wieder alles neu zeichnen zu müssen,  wenn  man  mit  dem  Ergebnis  nicht   zufrieden  </a:t>
            </a:r>
            <a:r>
              <a:rPr lang="de-AT" dirty="0" smtClean="0"/>
              <a:t>ist: </a:t>
            </a:r>
            <a:endParaRPr lang="de-DE" dirty="0"/>
          </a:p>
        </p:txBody>
      </p:sp>
      <p:pic>
        <p:nvPicPr>
          <p:cNvPr id="5" name="Grafik 4"/>
          <p:cNvPicPr/>
          <p:nvPr/>
        </p:nvPicPr>
        <p:blipFill rotWithShape="1">
          <a:blip r:embed="rId2">
            <a:extLst>
              <a:ext uri="{28A0092B-C50C-407E-A947-70E740481C1C}">
                <a14:useLocalDpi xmlns:a14="http://schemas.microsoft.com/office/drawing/2010/main" val="0"/>
              </a:ext>
            </a:extLst>
          </a:blip>
          <a:srcRect r="-448" b="-12580"/>
          <a:stretch/>
        </p:blipFill>
        <p:spPr>
          <a:xfrm>
            <a:off x="4695246" y="1099127"/>
            <a:ext cx="4762789" cy="5758873"/>
          </a:xfrm>
          <a:prstGeom prst="rect">
            <a:avLst/>
          </a:prstGeom>
        </p:spPr>
      </p:pic>
      <p:sp>
        <p:nvSpPr>
          <p:cNvPr id="6" name="Textfeld 5"/>
          <p:cNvSpPr txBox="1"/>
          <p:nvPr/>
        </p:nvSpPr>
        <p:spPr>
          <a:xfrm>
            <a:off x="5329381" y="6142182"/>
            <a:ext cx="3697717" cy="276999"/>
          </a:xfrm>
          <a:prstGeom prst="rect">
            <a:avLst/>
          </a:prstGeom>
          <a:noFill/>
        </p:spPr>
        <p:txBody>
          <a:bodyPr wrap="square" rtlCol="0">
            <a:spAutoFit/>
          </a:bodyPr>
          <a:lstStyle/>
          <a:p>
            <a:r>
              <a:rPr lang="de-AT" sz="1200" i="1" dirty="0"/>
              <a:t>Perspektivische Ansicht der Antenne in CST-Studio</a:t>
            </a:r>
            <a:r>
              <a:rPr lang="de-AT" sz="1200" i="1" dirty="0" smtClean="0"/>
              <a:t>:</a:t>
            </a:r>
            <a:endParaRPr lang="de-DE" sz="1200"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114720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67690" y="288698"/>
            <a:ext cx="3885692" cy="584775"/>
          </a:xfrm>
          <a:prstGeom prst="rect">
            <a:avLst/>
          </a:prstGeom>
        </p:spPr>
        <p:txBody>
          <a:bodyPr wrap="square">
            <a:spAutoFit/>
          </a:bodyPr>
          <a:lstStyle/>
          <a:p>
            <a:r>
              <a:rPr lang="de-DE" sz="3200" b="1" dirty="0"/>
              <a:t>CST-Studio Suite </a:t>
            </a:r>
            <a:r>
              <a:rPr lang="de-DE" sz="3200" b="1" dirty="0" smtClean="0"/>
              <a:t>II</a:t>
            </a:r>
            <a:endParaRPr lang="de-DE" sz="3200" b="1"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294"/>
            <a:ext cx="10392151" cy="5740706"/>
          </a:xfrm>
          <a:prstGeom prst="rect">
            <a:avLst/>
          </a:prstGeom>
        </p:spPr>
      </p:pic>
      <p:pic>
        <p:nvPicPr>
          <p:cNvPr id="7" name="Grafik 6"/>
          <p:cNvPicPr>
            <a:picLocks noChangeAspect="1"/>
          </p:cNvPicPr>
          <p:nvPr/>
        </p:nvPicPr>
        <p:blipFill>
          <a:blip r:embed="rId3"/>
          <a:stretch>
            <a:fillRect/>
          </a:stretch>
        </p:blipFill>
        <p:spPr>
          <a:xfrm>
            <a:off x="1406620" y="1763812"/>
            <a:ext cx="6072142" cy="1316850"/>
          </a:xfrm>
          <a:prstGeom prst="rect">
            <a:avLst/>
          </a:prstGeom>
        </p:spPr>
      </p:pic>
      <p:sp>
        <p:nvSpPr>
          <p:cNvPr id="2" name="Foliennummernplatzhalter 1"/>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2809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44" y="301666"/>
            <a:ext cx="11693083" cy="6459352"/>
          </a:xfrm>
          <a:prstGeom prst="rect">
            <a:avLst/>
          </a:prstGeom>
        </p:spPr>
      </p:pic>
      <p:sp>
        <p:nvSpPr>
          <p:cNvPr id="3" name="Textfeld 2"/>
          <p:cNvSpPr txBox="1"/>
          <p:nvPr/>
        </p:nvSpPr>
        <p:spPr>
          <a:xfrm>
            <a:off x="4276357" y="378691"/>
            <a:ext cx="3620655" cy="523220"/>
          </a:xfrm>
          <a:prstGeom prst="rect">
            <a:avLst/>
          </a:prstGeom>
          <a:noFill/>
        </p:spPr>
        <p:txBody>
          <a:bodyPr wrap="square" rtlCol="0">
            <a:spAutoFit/>
          </a:bodyPr>
          <a:lstStyle/>
          <a:p>
            <a:r>
              <a:rPr lang="de-DE" sz="2800" b="1" dirty="0" smtClean="0"/>
              <a:t>VSWR 430-440 MHZ </a:t>
            </a:r>
            <a:endParaRPr lang="de-DE" sz="2800" b="1"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47965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07127" y="738909"/>
            <a:ext cx="6807200" cy="1477328"/>
          </a:xfrm>
          <a:prstGeom prst="rect">
            <a:avLst/>
          </a:prstGeom>
          <a:noFill/>
        </p:spPr>
        <p:txBody>
          <a:bodyPr wrap="square" rtlCol="0">
            <a:spAutoFit/>
          </a:bodyPr>
          <a:lstStyle/>
          <a:p>
            <a:pPr algn="just"/>
            <a:r>
              <a:rPr lang="de-DE" b="1" dirty="0"/>
              <a:t>Was hat der Komponist Vivaldi, bekannt nicht nur wegen seines Violinkonzertes - Die Vier Jahreszeiten - mit dem Amateurfunk gemeinsam? Im Juli dieses Jahres kam ich durch Recherchen im Internet auf die Vivaldi-Antenne und möchte hier meine Erfahrungen allen zugänglich machen!</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19" y="2660073"/>
            <a:ext cx="2781654" cy="330817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134" y="2660071"/>
            <a:ext cx="4384193" cy="3288145"/>
          </a:xfrm>
          <a:prstGeom prst="rect">
            <a:avLst/>
          </a:prstGeom>
        </p:spPr>
      </p:pic>
      <p:sp>
        <p:nvSpPr>
          <p:cNvPr id="8" name="Textfeld 7"/>
          <p:cNvSpPr txBox="1"/>
          <p:nvPr/>
        </p:nvSpPr>
        <p:spPr>
          <a:xfrm>
            <a:off x="3269673" y="3519314"/>
            <a:ext cx="1145310" cy="1569660"/>
          </a:xfrm>
          <a:prstGeom prst="rect">
            <a:avLst/>
          </a:prstGeom>
          <a:noFill/>
        </p:spPr>
        <p:txBody>
          <a:bodyPr wrap="square" rtlCol="0">
            <a:spAutoFit/>
          </a:bodyPr>
          <a:lstStyle/>
          <a:p>
            <a:r>
              <a:rPr lang="de-DE" sz="9600" dirty="0" smtClean="0"/>
              <a:t>=</a:t>
            </a:r>
            <a:endParaRPr lang="de-DE" sz="9600" dirty="0"/>
          </a:p>
        </p:txBody>
      </p:sp>
      <p:sp>
        <p:nvSpPr>
          <p:cNvPr id="9" name="Textfeld 8"/>
          <p:cNvSpPr txBox="1"/>
          <p:nvPr/>
        </p:nvSpPr>
        <p:spPr>
          <a:xfrm>
            <a:off x="8682181" y="3519314"/>
            <a:ext cx="812800" cy="1569660"/>
          </a:xfrm>
          <a:prstGeom prst="rect">
            <a:avLst/>
          </a:prstGeom>
          <a:noFill/>
        </p:spPr>
        <p:txBody>
          <a:bodyPr wrap="square" rtlCol="0">
            <a:spAutoFit/>
          </a:bodyPr>
          <a:lstStyle/>
          <a:p>
            <a:r>
              <a:rPr lang="de-DE" sz="9600" dirty="0" smtClean="0"/>
              <a:t>?</a:t>
            </a:r>
            <a:endParaRPr lang="de-DE" sz="9600"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709212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82" y="498764"/>
            <a:ext cx="10058400" cy="6286500"/>
          </a:xfrm>
          <a:prstGeom prst="rect">
            <a:avLst/>
          </a:prstGeom>
        </p:spPr>
      </p:pic>
      <p:sp>
        <p:nvSpPr>
          <p:cNvPr id="6" name="Textfeld 5"/>
          <p:cNvSpPr txBox="1"/>
          <p:nvPr/>
        </p:nvSpPr>
        <p:spPr>
          <a:xfrm>
            <a:off x="3131127" y="129309"/>
            <a:ext cx="4775200" cy="461665"/>
          </a:xfrm>
          <a:prstGeom prst="rect">
            <a:avLst/>
          </a:prstGeom>
          <a:noFill/>
        </p:spPr>
        <p:txBody>
          <a:bodyPr wrap="square" rtlCol="0">
            <a:spAutoFit/>
          </a:bodyPr>
          <a:lstStyle/>
          <a:p>
            <a:r>
              <a:rPr lang="de-DE" sz="2400" dirty="0" smtClean="0"/>
              <a:t>Simulation </a:t>
            </a:r>
            <a:r>
              <a:rPr lang="de-DE" sz="2400" dirty="0" err="1" smtClean="0"/>
              <a:t>Fernfeld</a:t>
            </a:r>
            <a:r>
              <a:rPr lang="de-DE" sz="2400" dirty="0" smtClean="0"/>
              <a:t> bei 435 MHZ</a:t>
            </a:r>
            <a:r>
              <a:rPr lang="de-DE" dirty="0" smtClean="0"/>
              <a:t>:</a:t>
            </a:r>
            <a:endParaRPr lang="de-DE" dirty="0"/>
          </a:p>
        </p:txBody>
      </p:sp>
      <p:sp>
        <p:nvSpPr>
          <p:cNvPr id="2" name="Foliennummernplatzhalter 1"/>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418873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571500"/>
            <a:ext cx="10058400" cy="6286500"/>
          </a:xfrm>
          <a:prstGeom prst="rect">
            <a:avLst/>
          </a:prstGeom>
        </p:spPr>
      </p:pic>
      <p:sp>
        <p:nvSpPr>
          <p:cNvPr id="2" name="Textfeld 1"/>
          <p:cNvSpPr txBox="1"/>
          <p:nvPr/>
        </p:nvSpPr>
        <p:spPr>
          <a:xfrm>
            <a:off x="2447636" y="203200"/>
            <a:ext cx="4996873" cy="738664"/>
          </a:xfrm>
          <a:prstGeom prst="rect">
            <a:avLst/>
          </a:prstGeom>
          <a:noFill/>
        </p:spPr>
        <p:txBody>
          <a:bodyPr wrap="square" rtlCol="0">
            <a:spAutoFit/>
          </a:bodyPr>
          <a:lstStyle/>
          <a:p>
            <a:r>
              <a:rPr lang="de-DE" sz="2400" dirty="0"/>
              <a:t>Simulation </a:t>
            </a:r>
            <a:r>
              <a:rPr lang="de-DE" sz="2400" dirty="0" err="1"/>
              <a:t>Fernfeld</a:t>
            </a:r>
            <a:r>
              <a:rPr lang="de-DE" sz="2400" dirty="0"/>
              <a:t> bei </a:t>
            </a:r>
            <a:r>
              <a:rPr lang="de-DE" sz="2400" dirty="0" smtClean="0"/>
              <a:t>1270 </a:t>
            </a:r>
            <a:r>
              <a:rPr lang="de-DE" sz="2400" dirty="0"/>
              <a:t>MHZ:</a:t>
            </a:r>
          </a:p>
          <a:p>
            <a:endParaRPr lang="de-DE" dirty="0"/>
          </a:p>
        </p:txBody>
      </p:sp>
      <p:sp>
        <p:nvSpPr>
          <p:cNvPr id="3" name="Foliennummernplatzhalter 2"/>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810629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5" y="571500"/>
            <a:ext cx="10058400" cy="6286500"/>
          </a:xfrm>
          <a:prstGeom prst="rect">
            <a:avLst/>
          </a:prstGeom>
        </p:spPr>
      </p:pic>
      <p:sp>
        <p:nvSpPr>
          <p:cNvPr id="2" name="Textfeld 1"/>
          <p:cNvSpPr txBox="1"/>
          <p:nvPr/>
        </p:nvSpPr>
        <p:spPr>
          <a:xfrm>
            <a:off x="2355273" y="109835"/>
            <a:ext cx="5089237" cy="461665"/>
          </a:xfrm>
          <a:prstGeom prst="rect">
            <a:avLst/>
          </a:prstGeom>
          <a:noFill/>
        </p:spPr>
        <p:txBody>
          <a:bodyPr wrap="square" rtlCol="0">
            <a:spAutoFit/>
          </a:bodyPr>
          <a:lstStyle/>
          <a:p>
            <a:r>
              <a:rPr lang="de-DE" sz="2400" dirty="0"/>
              <a:t>Simulation </a:t>
            </a:r>
            <a:r>
              <a:rPr lang="de-DE" sz="2400" dirty="0" err="1"/>
              <a:t>Fernfeld</a:t>
            </a:r>
            <a:r>
              <a:rPr lang="de-DE" sz="2400" dirty="0"/>
              <a:t> bei </a:t>
            </a:r>
            <a:r>
              <a:rPr lang="de-DE" sz="2400" dirty="0" smtClean="0"/>
              <a:t>1650 </a:t>
            </a:r>
            <a:r>
              <a:rPr lang="de-DE" sz="2400" dirty="0"/>
              <a:t>MHZ</a:t>
            </a:r>
            <a:r>
              <a:rPr lang="de-DE" sz="2400" dirty="0" smtClean="0"/>
              <a:t>:</a:t>
            </a:r>
            <a:endParaRPr lang="de-DE" sz="2400"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30709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604655" y="267855"/>
            <a:ext cx="5098472" cy="584775"/>
          </a:xfrm>
          <a:prstGeom prst="rect">
            <a:avLst/>
          </a:prstGeom>
          <a:noFill/>
        </p:spPr>
        <p:txBody>
          <a:bodyPr wrap="square" rtlCol="0">
            <a:spAutoFit/>
          </a:bodyPr>
          <a:lstStyle/>
          <a:p>
            <a:r>
              <a:rPr lang="de-DE" sz="3200" b="1" dirty="0" smtClean="0"/>
              <a:t>Praktische Ausführung</a:t>
            </a:r>
            <a:r>
              <a:rPr lang="de-DE" dirty="0" smtClean="0"/>
              <a:t>:</a:t>
            </a:r>
            <a:endParaRPr lang="de-DE"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05" y="872564"/>
            <a:ext cx="3415145" cy="4553527"/>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63" y="414171"/>
            <a:ext cx="3393786" cy="4525048"/>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299" y="1540412"/>
            <a:ext cx="3937374" cy="5249832"/>
          </a:xfrm>
          <a:prstGeom prst="rect">
            <a:avLst/>
          </a:prstGeom>
        </p:spPr>
      </p:pic>
      <p:sp>
        <p:nvSpPr>
          <p:cNvPr id="13" name="Textfeld 12"/>
          <p:cNvSpPr txBox="1"/>
          <p:nvPr/>
        </p:nvSpPr>
        <p:spPr>
          <a:xfrm>
            <a:off x="2355273" y="5646502"/>
            <a:ext cx="8242876" cy="923330"/>
          </a:xfrm>
          <a:prstGeom prst="rect">
            <a:avLst/>
          </a:prstGeom>
          <a:noFill/>
        </p:spPr>
        <p:txBody>
          <a:bodyPr wrap="square" rtlCol="0">
            <a:spAutoFit/>
          </a:bodyPr>
          <a:lstStyle/>
          <a:p>
            <a:pPr algn="just"/>
            <a:r>
              <a:rPr lang="de-AT" dirty="0" smtClean="0"/>
              <a:t>Meine Antenne ist  ca. 33x44 cm groß und aus 4 mm dickem Aluminiumblech gefertigt, wobei Laub- und Stichsäge zur Anwendung kamen, der hintere umgebogene Teil dient zur Befestigung an einem Mast</a:t>
            </a:r>
            <a:endParaRPr lang="de-DE" dirty="0"/>
          </a:p>
        </p:txBody>
      </p:sp>
      <p:sp>
        <p:nvSpPr>
          <p:cNvPr id="2" name="Foliennummernplatzhalter 1"/>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260386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59" y="1677583"/>
            <a:ext cx="3892550" cy="518041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6" y="304799"/>
            <a:ext cx="4260274" cy="5680365"/>
          </a:xfrm>
          <a:prstGeom prst="rect">
            <a:avLst/>
          </a:prstGeom>
        </p:spPr>
      </p:pic>
      <p:sp>
        <p:nvSpPr>
          <p:cNvPr id="6" name="Textfeld 5"/>
          <p:cNvSpPr txBox="1"/>
          <p:nvPr/>
        </p:nvSpPr>
        <p:spPr>
          <a:xfrm>
            <a:off x="341745" y="2179782"/>
            <a:ext cx="3860800" cy="3693319"/>
          </a:xfrm>
          <a:prstGeom prst="rect">
            <a:avLst/>
          </a:prstGeom>
          <a:noFill/>
        </p:spPr>
        <p:txBody>
          <a:bodyPr wrap="square" rtlCol="0">
            <a:spAutoFit/>
          </a:bodyPr>
          <a:lstStyle/>
          <a:p>
            <a:pPr algn="just"/>
            <a:r>
              <a:rPr lang="de-AT" dirty="0"/>
              <a:t>Die  Schlitzleitung  wird  im  hinteren  Teil  durch einen </a:t>
            </a:r>
            <a:r>
              <a:rPr lang="de-AT" dirty="0" err="1" smtClean="0"/>
              <a:t>Quadra</a:t>
            </a:r>
            <a:r>
              <a:rPr lang="de-AT" dirty="0" smtClean="0"/>
              <a:t>-</a:t>
            </a:r>
            <a:r>
              <a:rPr lang="de-AT" dirty="0"/>
              <a:t> tischen Teil breitbandig abgeschlossen, die </a:t>
            </a:r>
            <a:r>
              <a:rPr lang="de-AT" dirty="0" smtClean="0"/>
              <a:t>Einspeisung </a:t>
            </a:r>
            <a:r>
              <a:rPr lang="de-AT" dirty="0"/>
              <a:t>erfolgt entsprechend breitbandig an den vorberechneten Punkten, unmittelbar ober- und unterhalb </a:t>
            </a:r>
            <a:r>
              <a:rPr lang="de-AT" dirty="0" smtClean="0"/>
              <a:t>des Schlitzes, </a:t>
            </a:r>
            <a:r>
              <a:rPr lang="de-AT" dirty="0"/>
              <a:t>kurz vor dem quadratischen Abschluss. Als Antennenanschlussbuchse habe ich </a:t>
            </a:r>
            <a:r>
              <a:rPr lang="de-AT" dirty="0" smtClean="0"/>
              <a:t>eine </a:t>
            </a:r>
            <a:r>
              <a:rPr lang="de-AT" dirty="0"/>
              <a:t>Reverse SMA-Buchse gewählt, um auch hier die nötige Breitbandigkeit zu gewährleisten.</a:t>
            </a:r>
            <a:endParaRPr lang="de-DE" dirty="0"/>
          </a:p>
        </p:txBody>
      </p:sp>
      <p:sp>
        <p:nvSpPr>
          <p:cNvPr id="7" name="Textfeld 6"/>
          <p:cNvSpPr txBox="1"/>
          <p:nvPr/>
        </p:nvSpPr>
        <p:spPr>
          <a:xfrm>
            <a:off x="2549235" y="452582"/>
            <a:ext cx="4849091" cy="1077218"/>
          </a:xfrm>
          <a:prstGeom prst="rect">
            <a:avLst/>
          </a:prstGeom>
          <a:noFill/>
        </p:spPr>
        <p:txBody>
          <a:bodyPr wrap="square" rtlCol="0">
            <a:spAutoFit/>
          </a:bodyPr>
          <a:lstStyle/>
          <a:p>
            <a:r>
              <a:rPr lang="de-DE" sz="3200" b="1" dirty="0" smtClean="0"/>
              <a:t>Einspeisung und Anschluss:</a:t>
            </a:r>
            <a:endParaRPr lang="de-DE" sz="3200" b="1" dirty="0"/>
          </a:p>
        </p:txBody>
      </p:sp>
      <p:sp>
        <p:nvSpPr>
          <p:cNvPr id="2" name="Foliennummernplatzhalter 1"/>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191423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988" y="1824182"/>
            <a:ext cx="5744888" cy="5033818"/>
          </a:xfrm>
          <a:prstGeom prst="rect">
            <a:avLst/>
          </a:prstGeom>
        </p:spPr>
      </p:pic>
      <p:sp>
        <p:nvSpPr>
          <p:cNvPr id="4" name="Textfeld 3"/>
          <p:cNvSpPr txBox="1"/>
          <p:nvPr/>
        </p:nvSpPr>
        <p:spPr>
          <a:xfrm>
            <a:off x="5588000" y="314036"/>
            <a:ext cx="3814618" cy="954107"/>
          </a:xfrm>
          <a:prstGeom prst="rect">
            <a:avLst/>
          </a:prstGeom>
          <a:noFill/>
        </p:spPr>
        <p:txBody>
          <a:bodyPr wrap="square" rtlCol="0">
            <a:spAutoFit/>
          </a:bodyPr>
          <a:lstStyle/>
          <a:p>
            <a:r>
              <a:rPr lang="de-DE" sz="2800" b="1" dirty="0" smtClean="0"/>
              <a:t>Fertiggestellte Vivaldi-Antenne:</a:t>
            </a:r>
            <a:endParaRPr lang="de-DE" sz="2800" b="1" dirty="0"/>
          </a:p>
        </p:txBody>
      </p:sp>
      <p:sp>
        <p:nvSpPr>
          <p:cNvPr id="5" name="Foliennummernplatzhalter 4"/>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462143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3308" y="157018"/>
            <a:ext cx="1588655" cy="769441"/>
          </a:xfrm>
          <a:prstGeom prst="rect">
            <a:avLst/>
          </a:prstGeom>
          <a:noFill/>
        </p:spPr>
        <p:txBody>
          <a:bodyPr wrap="square" rtlCol="0">
            <a:spAutoFit/>
          </a:bodyPr>
          <a:lstStyle/>
          <a:p>
            <a:r>
              <a:rPr lang="de-DE" sz="4400" b="1" dirty="0" smtClean="0"/>
              <a:t>Fazit</a:t>
            </a:r>
            <a:endParaRPr lang="de-DE" sz="4400" b="1" dirty="0"/>
          </a:p>
        </p:txBody>
      </p:sp>
      <p:sp>
        <p:nvSpPr>
          <p:cNvPr id="3" name="Textfeld 2"/>
          <p:cNvSpPr txBox="1"/>
          <p:nvPr/>
        </p:nvSpPr>
        <p:spPr>
          <a:xfrm>
            <a:off x="369455" y="1228436"/>
            <a:ext cx="9005454" cy="5724644"/>
          </a:xfrm>
          <a:prstGeom prst="rect">
            <a:avLst/>
          </a:prstGeom>
          <a:noFill/>
        </p:spPr>
        <p:txBody>
          <a:bodyPr wrap="square" rtlCol="0">
            <a:spAutoFit/>
          </a:bodyPr>
          <a:lstStyle/>
          <a:p>
            <a:r>
              <a:rPr lang="de-AT" dirty="0"/>
              <a:t>Die Antenne funktioniert bereits  ab dem 70 cm Band (VSWR am Transceiver Gemessen ca. 1.1) bis weit über 3 GHZ (Gemessen mit </a:t>
            </a:r>
            <a:r>
              <a:rPr lang="de-AT" dirty="0" err="1"/>
              <a:t>miniVNA</a:t>
            </a:r>
            <a:r>
              <a:rPr lang="de-AT" dirty="0"/>
              <a:t> </a:t>
            </a:r>
            <a:r>
              <a:rPr lang="de-AT" dirty="0" err="1"/>
              <a:t>tiny</a:t>
            </a:r>
            <a:r>
              <a:rPr lang="de-AT" dirty="0"/>
              <a:t>), wobei mir für praktische Versuche in höheren Frequenzbereichen das Equipment leider fehlte. Sie kann sowohl horizontal als auch vertikal montiert werden.</a:t>
            </a:r>
            <a:endParaRPr lang="de-DE" dirty="0"/>
          </a:p>
          <a:p>
            <a:r>
              <a:rPr lang="de-AT" dirty="0"/>
              <a:t>Bereits kurz nach dem erfolgreichen Aufbau konnte ich einige QSOs machen, hier zeigte sich auch die bereits in </a:t>
            </a:r>
            <a:r>
              <a:rPr lang="de-AT" dirty="0" smtClean="0"/>
              <a:t>CST-Studio </a:t>
            </a:r>
            <a:r>
              <a:rPr lang="de-AT" dirty="0"/>
              <a:t>berechnete Richtwirkung sehr deutlich. Alle Relais in meiner </a:t>
            </a:r>
            <a:r>
              <a:rPr lang="de-AT" dirty="0" smtClean="0"/>
              <a:t>Reichweite </a:t>
            </a:r>
            <a:r>
              <a:rPr lang="de-AT" dirty="0"/>
              <a:t>konnten  mit 1-2 S-Stufen mehr empfangen werden, auch entferntere Stationen gaben mir im Vergleich zu meiner sonst verwendeten J-Pole Antenne einen besseren Rapport auf den Relais-Eingabefrequenzen. Die Antenne ist problemlos bis ca. 100 W belastbar. </a:t>
            </a:r>
            <a:endParaRPr lang="de-DE" dirty="0"/>
          </a:p>
          <a:p>
            <a:endParaRPr lang="de-DE" dirty="0" smtClean="0"/>
          </a:p>
          <a:p>
            <a:r>
              <a:rPr lang="de-AT" dirty="0"/>
              <a:t>Für weitere Versuche wären theoretisch auch WLAN-Router-Anwendungen, HAMNET etc. interessant, speziell um die Performance auf noch höheren Frequenzen zu testen…</a:t>
            </a:r>
            <a:endParaRPr lang="de-DE" dirty="0"/>
          </a:p>
          <a:p>
            <a:endParaRPr lang="de-DE" dirty="0" smtClean="0"/>
          </a:p>
          <a:p>
            <a:r>
              <a:rPr lang="de-AT" dirty="0"/>
              <a:t>Auch ein Selbstbau von eher exotischen Antennen kann sich lohnen, man lernt dabei viel Neues und kann auch viel </a:t>
            </a:r>
            <a:r>
              <a:rPr lang="de-AT" dirty="0" smtClean="0"/>
              <a:t>Spa</a:t>
            </a:r>
            <a:r>
              <a:rPr lang="de-AT" dirty="0"/>
              <a:t>ß</a:t>
            </a:r>
            <a:r>
              <a:rPr lang="de-AT" dirty="0" smtClean="0"/>
              <a:t> </a:t>
            </a:r>
            <a:r>
              <a:rPr lang="de-AT"/>
              <a:t>haben</a:t>
            </a:r>
            <a:r>
              <a:rPr lang="de-AT" smtClean="0"/>
              <a:t>!</a:t>
            </a:r>
          </a:p>
          <a:p>
            <a:endParaRPr lang="de-DE" dirty="0"/>
          </a:p>
          <a:p>
            <a:r>
              <a:rPr lang="de-AT" sz="2400" b="1" dirty="0" smtClean="0">
                <a:solidFill>
                  <a:srgbClr val="0070C0"/>
                </a:solidFill>
              </a:rPr>
              <a:t>            VY </a:t>
            </a:r>
            <a:r>
              <a:rPr lang="de-AT" sz="2400" b="1" dirty="0">
                <a:solidFill>
                  <a:srgbClr val="0070C0"/>
                </a:solidFill>
              </a:rPr>
              <a:t>73 de OE7WPA, oe7wpa@oevsv.at</a:t>
            </a:r>
            <a:endParaRPr lang="de-DE" sz="2400" b="1" dirty="0">
              <a:solidFill>
                <a:srgbClr val="0070C0"/>
              </a:solidFill>
            </a:endParaRPr>
          </a:p>
          <a:p>
            <a:endParaRPr lang="de-DE" dirty="0"/>
          </a:p>
        </p:txBody>
      </p:sp>
      <p:sp>
        <p:nvSpPr>
          <p:cNvPr id="4" name="Foliennummernplatzhalter 3"/>
          <p:cNvSpPr>
            <a:spLocks noGrp="1"/>
          </p:cNvSpPr>
          <p:nvPr>
            <p:ph type="sldNum" sz="quarter" idx="12"/>
          </p:nvPr>
        </p:nvSpPr>
        <p:spPr/>
        <p:txBody>
          <a:bodyPr/>
          <a:lstStyle/>
          <a:p>
            <a:fld id="{D57F1E4F-1CFF-5643-939E-217C01CDF565}" type="slidenum">
              <a:rPr lang="en-US" sz="2400" smtClean="0"/>
              <a:pPr/>
              <a:t>26</a:t>
            </a:fld>
            <a:endParaRPr lang="en-US" sz="2400" dirty="0"/>
          </a:p>
        </p:txBody>
      </p:sp>
    </p:spTree>
    <p:extLst>
      <p:ext uri="{BB962C8B-B14F-4D97-AF65-F5344CB8AC3E}">
        <p14:creationId xmlns:p14="http://schemas.microsoft.com/office/powerpoint/2010/main" val="98776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3310" y="1413164"/>
            <a:ext cx="5384800" cy="5078313"/>
          </a:xfrm>
          <a:prstGeom prst="rect">
            <a:avLst/>
          </a:prstGeom>
          <a:noFill/>
        </p:spPr>
        <p:txBody>
          <a:bodyPr wrap="square" rtlCol="0">
            <a:spAutoFit/>
          </a:bodyPr>
          <a:lstStyle/>
          <a:p>
            <a:pPr algn="just"/>
            <a:r>
              <a:rPr lang="de-DE" dirty="0"/>
              <a:t>Die sog. Vivaldi-Antenne</a:t>
            </a:r>
            <a:r>
              <a:rPr lang="de-AT" dirty="0"/>
              <a:t> (auch: </a:t>
            </a:r>
            <a:r>
              <a:rPr lang="de-AT" dirty="0" err="1"/>
              <a:t>T</a:t>
            </a:r>
            <a:r>
              <a:rPr lang="de-AT" dirty="0" err="1" smtClean="0"/>
              <a:t>apered</a:t>
            </a:r>
            <a:r>
              <a:rPr lang="de-AT" dirty="0" smtClean="0"/>
              <a:t> </a:t>
            </a:r>
            <a:r>
              <a:rPr lang="de-AT" dirty="0"/>
              <a:t>S</a:t>
            </a:r>
            <a:r>
              <a:rPr lang="de-AT" dirty="0" smtClean="0"/>
              <a:t>lot </a:t>
            </a:r>
            <a:r>
              <a:rPr lang="de-AT" dirty="0" err="1"/>
              <a:t>A</a:t>
            </a:r>
            <a:r>
              <a:rPr lang="de-AT" dirty="0" err="1" smtClean="0"/>
              <a:t>ntenna</a:t>
            </a:r>
            <a:r>
              <a:rPr lang="de-AT" dirty="0"/>
              <a:t> für „Antenne mit sich erweiterndem Schlitz“; kurz: TSA) ist eine Antenne, die erstmals von </a:t>
            </a:r>
            <a:r>
              <a:rPr lang="de-AT" b="1" dirty="0"/>
              <a:t>Peter Gibson </a:t>
            </a:r>
            <a:r>
              <a:rPr lang="de-AT" dirty="0"/>
              <a:t>1979 in einem Artikel („The Vivaldi Aerial“) der </a:t>
            </a:r>
            <a:r>
              <a:rPr lang="de-AT" b="1" dirty="0"/>
              <a:t>9. European </a:t>
            </a:r>
            <a:r>
              <a:rPr lang="de-AT" b="1" dirty="0" err="1"/>
              <a:t>Microwave</a:t>
            </a:r>
            <a:r>
              <a:rPr lang="de-AT" b="1" dirty="0"/>
              <a:t> Conference</a:t>
            </a:r>
            <a:r>
              <a:rPr lang="de-AT" dirty="0"/>
              <a:t> vorgestellt </a:t>
            </a:r>
            <a:r>
              <a:rPr lang="de-AT" dirty="0" smtClean="0"/>
              <a:t>wurde. Seine </a:t>
            </a:r>
            <a:r>
              <a:rPr lang="de-AT" dirty="0"/>
              <a:t>Antenne funktionierte im Bereich von 8-40 GHZ (7.7 mm – 37.5mm) und bestand aus einer exponentiell errechneten Form, die lithographisch auf ein </a:t>
            </a:r>
            <a:r>
              <a:rPr lang="de-AT" dirty="0" err="1"/>
              <a:t>Aluminia</a:t>
            </a:r>
            <a:r>
              <a:rPr lang="de-AT" dirty="0"/>
              <a:t>-Substrat aufgebracht </a:t>
            </a:r>
            <a:r>
              <a:rPr lang="de-AT" dirty="0" smtClean="0"/>
              <a:t>wurde. Auf </a:t>
            </a:r>
            <a:r>
              <a:rPr lang="de-AT" dirty="0"/>
              <a:t>diesen Namen kam er vermutlich, da der Querschnitt der Antenne ihn an eine Trompete erinnerte,  er selbst Komponist und Anhänger Vivaldis war und Vivaldi 300 Jahre zuvor verstorben war. Leider ist der Ursprung des Namens bis heute nicht vollständig geklärt, da Peter Gibson 2010  verstarb, ohne nähere Angaben dazu gemacht zu haben</a:t>
            </a:r>
            <a:r>
              <a:rPr lang="de-AT" dirty="0" smtClean="0"/>
              <a:t>.</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22" y="1755826"/>
            <a:ext cx="3986460" cy="3050090"/>
          </a:xfrm>
          <a:prstGeom prst="rect">
            <a:avLst/>
          </a:prstGeom>
        </p:spPr>
      </p:pic>
      <p:sp>
        <p:nvSpPr>
          <p:cNvPr id="4" name="Textfeld 3"/>
          <p:cNvSpPr txBox="1"/>
          <p:nvPr/>
        </p:nvSpPr>
        <p:spPr>
          <a:xfrm>
            <a:off x="563417" y="4590472"/>
            <a:ext cx="3435928" cy="230832"/>
          </a:xfrm>
          <a:prstGeom prst="rect">
            <a:avLst/>
          </a:prstGeom>
          <a:noFill/>
        </p:spPr>
        <p:txBody>
          <a:bodyPr wrap="square" rtlCol="0">
            <a:spAutoFit/>
          </a:bodyPr>
          <a:lstStyle/>
          <a:p>
            <a:r>
              <a:rPr lang="en-US" sz="900" b="1" dirty="0"/>
              <a:t>Inspecting a diode at </a:t>
            </a:r>
            <a:r>
              <a:rPr lang="en-US" sz="900" b="1" dirty="0" err="1"/>
              <a:t>Mullard</a:t>
            </a:r>
            <a:r>
              <a:rPr lang="en-US" sz="900" b="1" dirty="0"/>
              <a:t> Research Laboratories 1960s</a:t>
            </a:r>
            <a:endParaRPr lang="de-DE" sz="900" b="1" dirty="0"/>
          </a:p>
        </p:txBody>
      </p:sp>
      <p:sp>
        <p:nvSpPr>
          <p:cNvPr id="5" name="Textfeld 4"/>
          <p:cNvSpPr txBox="1"/>
          <p:nvPr/>
        </p:nvSpPr>
        <p:spPr>
          <a:xfrm>
            <a:off x="2770910" y="154181"/>
            <a:ext cx="4849090" cy="707886"/>
          </a:xfrm>
          <a:prstGeom prst="rect">
            <a:avLst/>
          </a:prstGeom>
          <a:noFill/>
        </p:spPr>
        <p:txBody>
          <a:bodyPr wrap="square" rtlCol="0">
            <a:spAutoFit/>
          </a:bodyPr>
          <a:lstStyle/>
          <a:p>
            <a:r>
              <a:rPr lang="de-DE" sz="4000" dirty="0" smtClean="0"/>
              <a:t>Namensgebung</a:t>
            </a:r>
            <a:endParaRPr lang="de-DE" sz="4000"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490263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82618" y="258619"/>
            <a:ext cx="6904182" cy="584775"/>
          </a:xfrm>
          <a:prstGeom prst="rect">
            <a:avLst/>
          </a:prstGeom>
          <a:noFill/>
        </p:spPr>
        <p:txBody>
          <a:bodyPr wrap="square" rtlCol="0">
            <a:spAutoFit/>
          </a:bodyPr>
          <a:lstStyle/>
          <a:p>
            <a:r>
              <a:rPr lang="de-DE" sz="3200" b="1" dirty="0" smtClean="0"/>
              <a:t>Slot-</a:t>
            </a:r>
            <a:r>
              <a:rPr lang="de-DE" sz="3200" b="1" dirty="0" err="1" smtClean="0"/>
              <a:t>Antenna</a:t>
            </a:r>
            <a:r>
              <a:rPr lang="de-DE" sz="3200" b="1" dirty="0" smtClean="0"/>
              <a:t> („Schlitzantenne“) I</a:t>
            </a:r>
            <a:endParaRPr lang="de-DE" sz="3200" b="1" dirty="0"/>
          </a:p>
        </p:txBody>
      </p:sp>
      <p:sp>
        <p:nvSpPr>
          <p:cNvPr id="3" name="Textfeld 2"/>
          <p:cNvSpPr txBox="1"/>
          <p:nvPr/>
        </p:nvSpPr>
        <p:spPr>
          <a:xfrm>
            <a:off x="5606472" y="1120483"/>
            <a:ext cx="6585527" cy="4247317"/>
          </a:xfrm>
          <a:prstGeom prst="rect">
            <a:avLst/>
          </a:prstGeom>
          <a:noFill/>
        </p:spPr>
        <p:txBody>
          <a:bodyPr wrap="square" rtlCol="0">
            <a:spAutoFit/>
          </a:bodyPr>
          <a:lstStyle/>
          <a:p>
            <a:pPr algn="just"/>
            <a:r>
              <a:rPr lang="de-DE" dirty="0" smtClean="0"/>
              <a:t>Eine Schlitzantenne besteht normalerweise aus einem flachen Metallblech, aus dem eine oder mehrere Löcher oder Schlitze ausgeschnitten sind.</a:t>
            </a:r>
          </a:p>
          <a:p>
            <a:pPr algn="just"/>
            <a:r>
              <a:rPr lang="de-DE" dirty="0" smtClean="0"/>
              <a:t>Wird das Blech als Antenne verwendet, so strahlt dabei der Schlitz eine elektromagnetische Welle aus, ähnlich dem Dipol. Die Form und Größe des Schlitzes und die Arbeitsfrequenz bestimmen das dabei entstehende Antennendiagramm.</a:t>
            </a:r>
          </a:p>
          <a:p>
            <a:pPr algn="just"/>
            <a:r>
              <a:rPr lang="de-DE" dirty="0" smtClean="0"/>
              <a:t>Schlitz-Antennen werden häufig in UHF und Mikrowellenbereich eingesetzt, da das Antennendiagramm besser kontrolliert werden kann und ein Aufbau auf </a:t>
            </a:r>
            <a:r>
              <a:rPr lang="de-DE" dirty="0" err="1" smtClean="0"/>
              <a:t>Platinenmaterial</a:t>
            </a:r>
            <a:r>
              <a:rPr lang="de-DE" dirty="0" smtClean="0"/>
              <a:t> sehr einfach ist. Die Schlitzantenne ist </a:t>
            </a:r>
            <a:r>
              <a:rPr lang="de-DE" dirty="0"/>
              <a:t>n</a:t>
            </a:r>
            <a:r>
              <a:rPr lang="de-DE" dirty="0" smtClean="0"/>
              <a:t>ach </a:t>
            </a:r>
            <a:r>
              <a:rPr lang="de-DE" dirty="0"/>
              <a:t>dem </a:t>
            </a:r>
            <a:r>
              <a:rPr lang="de-AT" i="1" dirty="0" err="1"/>
              <a:t>Babinet</a:t>
            </a:r>
            <a:r>
              <a:rPr lang="de-AT" dirty="0" err="1"/>
              <a:t>schen</a:t>
            </a:r>
            <a:r>
              <a:rPr lang="de-AT" dirty="0"/>
              <a:t> Theorem</a:t>
            </a:r>
            <a:r>
              <a:rPr lang="de-DE" dirty="0" smtClean="0"/>
              <a:t> mit dem Dipol verwand, jedoch sind Strom und Spannungsknoten entlang der </a:t>
            </a:r>
            <a:r>
              <a:rPr lang="de-DE" dirty="0"/>
              <a:t>Antenne </a:t>
            </a:r>
            <a:r>
              <a:rPr lang="de-DE" dirty="0" smtClean="0"/>
              <a:t>sowie die elektrische und magnetische </a:t>
            </a:r>
            <a:r>
              <a:rPr lang="de-DE" dirty="0"/>
              <a:t>Feldkomponente vertauscht </a:t>
            </a:r>
            <a:r>
              <a:rPr lang="de-DE" dirty="0" smtClean="0"/>
              <a:t>und damit die Polarisation um 90 verdreht. </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04" y="843394"/>
            <a:ext cx="5395289" cy="4624533"/>
          </a:xfrm>
          <a:prstGeom prst="rect">
            <a:avLst/>
          </a:prstGeom>
        </p:spPr>
      </p:pic>
      <p:sp>
        <p:nvSpPr>
          <p:cNvPr id="5" name="Textfeld 4"/>
          <p:cNvSpPr txBox="1"/>
          <p:nvPr/>
        </p:nvSpPr>
        <p:spPr>
          <a:xfrm>
            <a:off x="674254" y="4054763"/>
            <a:ext cx="2382982" cy="369332"/>
          </a:xfrm>
          <a:prstGeom prst="rect">
            <a:avLst/>
          </a:prstGeom>
          <a:noFill/>
        </p:spPr>
        <p:txBody>
          <a:bodyPr wrap="square" rtlCol="0">
            <a:spAutoFit/>
          </a:bodyPr>
          <a:lstStyle/>
          <a:p>
            <a:r>
              <a:rPr lang="de-DE" dirty="0" smtClean="0"/>
              <a:t>Einspeisepunkte</a:t>
            </a:r>
            <a:endParaRPr lang="de-DE"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922459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D57F1E4F-1CFF-5643-939E-217C01CDF565}" type="slidenum">
              <a:rPr lang="en-US" smtClean="0"/>
              <a:pPr/>
              <a:t>5</a:t>
            </a:fld>
            <a:endParaRPr lang="en-US" dirty="0"/>
          </a:p>
        </p:txBody>
      </p:sp>
      <p:sp>
        <p:nvSpPr>
          <p:cNvPr id="3" name="Textfeld 2"/>
          <p:cNvSpPr txBox="1"/>
          <p:nvPr/>
        </p:nvSpPr>
        <p:spPr>
          <a:xfrm>
            <a:off x="3075709" y="1978664"/>
            <a:ext cx="6932814" cy="3416320"/>
          </a:xfrm>
          <a:prstGeom prst="rect">
            <a:avLst/>
          </a:prstGeom>
          <a:noFill/>
        </p:spPr>
        <p:txBody>
          <a:bodyPr wrap="square" rtlCol="0">
            <a:spAutoFit/>
          </a:bodyPr>
          <a:lstStyle/>
          <a:p>
            <a:pPr algn="just"/>
            <a:r>
              <a:rPr lang="de-AT" i="1" dirty="0"/>
              <a:t>Jacques </a:t>
            </a:r>
            <a:r>
              <a:rPr lang="de-AT" i="1" dirty="0" err="1"/>
              <a:t>Babinet</a:t>
            </a:r>
            <a:r>
              <a:rPr lang="de-AT" dirty="0"/>
              <a:t> (1794 - 1872) war ein französischen Physiker, der 1837 das Theorem aufstellte, dass eine Dualität zwischen den Beugungsbildern eines engen Spaltes und eines dünnen Haares bestehe. </a:t>
            </a:r>
            <a:endParaRPr lang="de-AT" dirty="0" smtClean="0"/>
          </a:p>
          <a:p>
            <a:pPr algn="just"/>
            <a:r>
              <a:rPr lang="de-AT" dirty="0" smtClean="0"/>
              <a:t>Gemäß </a:t>
            </a:r>
            <a:r>
              <a:rPr lang="de-AT" dirty="0"/>
              <a:t>diesem Theorem können die Strahlungseigenschaften eines Schlitzes durch die gleichen Eigenschaften eines Ersatzdipols derselben Größe ausgedrückt </a:t>
            </a:r>
            <a:r>
              <a:rPr lang="de-AT" dirty="0" smtClean="0"/>
              <a:t>werden.</a:t>
            </a:r>
            <a:br>
              <a:rPr lang="de-AT" dirty="0" smtClean="0"/>
            </a:br>
            <a:r>
              <a:rPr lang="de-AT" dirty="0" smtClean="0"/>
              <a:t>Ein </a:t>
            </a:r>
            <a:r>
              <a:rPr lang="de-AT" dirty="0"/>
              <a:t>vertikaler Schlitz hat dasselbe Strahlungsdiagramm wie ein vertikaler </a:t>
            </a:r>
            <a:r>
              <a:rPr lang="de-AT" dirty="0" smtClean="0"/>
              <a:t>Dipol. </a:t>
            </a:r>
            <a:r>
              <a:rPr lang="de-DE" dirty="0" smtClean="0"/>
              <a:t>Eine </a:t>
            </a:r>
            <a:r>
              <a:rPr lang="de-DE" dirty="0"/>
              <a:t>vertikale Schlitzantenne produziert also ein horizontales </a:t>
            </a:r>
            <a:r>
              <a:rPr lang="de-DE" dirty="0" err="1"/>
              <a:t>el</a:t>
            </a:r>
            <a:r>
              <a:rPr lang="de-DE" dirty="0"/>
              <a:t>. Feld. Entsprechend ändert sich auch die Impedanz: </a:t>
            </a:r>
            <a:r>
              <a:rPr lang="de-DE" dirty="0" err="1"/>
              <a:t>Z</a:t>
            </a:r>
            <a:r>
              <a:rPr lang="de-DE" baseline="-25000" dirty="0" err="1"/>
              <a:t>d</a:t>
            </a:r>
            <a:r>
              <a:rPr lang="de-DE" dirty="0"/>
              <a:t> · </a:t>
            </a:r>
            <a:r>
              <a:rPr lang="de-DE" dirty="0" err="1"/>
              <a:t>Z</a:t>
            </a:r>
            <a:r>
              <a:rPr lang="de-DE" baseline="-25000" dirty="0" err="1"/>
              <a:t>s</a:t>
            </a:r>
            <a:r>
              <a:rPr lang="de-DE" dirty="0"/>
              <a:t> = </a:t>
            </a:r>
            <a:r>
              <a:rPr lang="el-GR" dirty="0"/>
              <a:t>η</a:t>
            </a:r>
            <a:r>
              <a:rPr lang="el-GR" baseline="30000" dirty="0"/>
              <a:t>2</a:t>
            </a:r>
            <a:r>
              <a:rPr lang="el-GR" dirty="0"/>
              <a:t>/4</a:t>
            </a:r>
            <a:r>
              <a:rPr lang="de-DE" dirty="0"/>
              <a:t> (</a:t>
            </a:r>
            <a:r>
              <a:rPr lang="de-DE" dirty="0" err="1"/>
              <a:t>Z</a:t>
            </a:r>
            <a:r>
              <a:rPr lang="de-DE" baseline="-25000" dirty="0" err="1"/>
              <a:t>d</a:t>
            </a:r>
            <a:r>
              <a:rPr lang="de-DE" dirty="0"/>
              <a:t> = Impedanz des Dipols, </a:t>
            </a:r>
            <a:r>
              <a:rPr lang="de-DE" dirty="0" err="1"/>
              <a:t>Z</a:t>
            </a:r>
            <a:r>
              <a:rPr lang="de-DE" baseline="-25000" dirty="0" err="1"/>
              <a:t>s</a:t>
            </a:r>
            <a:r>
              <a:rPr lang="de-DE" dirty="0"/>
              <a:t> Impedanz des Slots, </a:t>
            </a:r>
            <a:r>
              <a:rPr lang="el-GR" dirty="0"/>
              <a:t>η</a:t>
            </a:r>
            <a:r>
              <a:rPr lang="de-DE" dirty="0"/>
              <a:t>= Impedanz des freien Raumes)</a:t>
            </a:r>
            <a:endParaRPr lang="de-AT" dirty="0"/>
          </a:p>
        </p:txBody>
      </p:sp>
      <p:sp>
        <p:nvSpPr>
          <p:cNvPr id="4" name="Textfeld 3"/>
          <p:cNvSpPr txBox="1"/>
          <p:nvPr/>
        </p:nvSpPr>
        <p:spPr>
          <a:xfrm>
            <a:off x="2310938" y="482138"/>
            <a:ext cx="6758247" cy="584775"/>
          </a:xfrm>
          <a:prstGeom prst="rect">
            <a:avLst/>
          </a:prstGeom>
          <a:noFill/>
        </p:spPr>
        <p:txBody>
          <a:bodyPr wrap="square" rtlCol="0">
            <a:spAutoFit/>
          </a:bodyPr>
          <a:lstStyle/>
          <a:p>
            <a:r>
              <a:rPr lang="de-DE" sz="3200" b="1" dirty="0"/>
              <a:t>Slot-</a:t>
            </a:r>
            <a:r>
              <a:rPr lang="de-DE" sz="3200" b="1" dirty="0" err="1"/>
              <a:t>Antenna</a:t>
            </a:r>
            <a:r>
              <a:rPr lang="de-DE" sz="3200" b="1" dirty="0"/>
              <a:t> („Schlitzantenne</a:t>
            </a:r>
            <a:r>
              <a:rPr lang="de-DE" sz="3200" b="1" dirty="0" smtClean="0"/>
              <a:t>“) II</a:t>
            </a:r>
            <a:endParaRPr lang="de-DE" sz="3200" b="1" dirty="0"/>
          </a:p>
        </p:txBody>
      </p:sp>
      <p:pic>
        <p:nvPicPr>
          <p:cNvPr id="1026" name="Picture 2" descr="Bildergebnis für Jacques Babi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8" y="1737619"/>
            <a:ext cx="2752640" cy="389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40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066473" y="314036"/>
            <a:ext cx="5384800" cy="523220"/>
          </a:xfrm>
          <a:prstGeom prst="rect">
            <a:avLst/>
          </a:prstGeom>
          <a:noFill/>
        </p:spPr>
        <p:txBody>
          <a:bodyPr wrap="square" rtlCol="0">
            <a:spAutoFit/>
          </a:bodyPr>
          <a:lstStyle/>
          <a:p>
            <a:r>
              <a:rPr lang="de-DE" sz="2800" b="1" dirty="0" smtClean="0"/>
              <a:t>Grundlagen einer Slot-Line</a:t>
            </a:r>
            <a:endParaRPr lang="de-DE" sz="2800" b="1"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83" y="1210541"/>
            <a:ext cx="4909592" cy="3573894"/>
          </a:xfrm>
          <a:prstGeom prst="rect">
            <a:avLst/>
          </a:prstGeom>
        </p:spPr>
      </p:pic>
      <mc:AlternateContent xmlns:mc="http://schemas.openxmlformats.org/markup-compatibility/2006" xmlns:a14="http://schemas.microsoft.com/office/drawing/2010/main">
        <mc:Choice Requires="a14">
          <p:sp>
            <p:nvSpPr>
              <p:cNvPr id="5" name="Textfeld 4"/>
              <p:cNvSpPr txBox="1"/>
              <p:nvPr/>
            </p:nvSpPr>
            <p:spPr>
              <a:xfrm>
                <a:off x="5015346" y="911757"/>
                <a:ext cx="6871854" cy="5946243"/>
              </a:xfrm>
              <a:prstGeom prst="rect">
                <a:avLst/>
              </a:prstGeom>
              <a:noFill/>
            </p:spPr>
            <p:txBody>
              <a:bodyPr wrap="square" rtlCol="0">
                <a:spAutoFit/>
              </a:bodyPr>
              <a:lstStyle/>
              <a:p>
                <a:pPr algn="just"/>
                <a:r>
                  <a:rPr lang="en-US" dirty="0" smtClean="0"/>
                  <a:t>Eine Slot-Line, “</a:t>
                </a:r>
                <a:r>
                  <a:rPr lang="en-US" dirty="0" err="1" smtClean="0"/>
                  <a:t>Schlitzleitung</a:t>
                </a:r>
                <a:r>
                  <a:rPr lang="en-US" dirty="0" smtClean="0"/>
                  <a:t>” </a:t>
                </a:r>
                <a:r>
                  <a:rPr lang="en-US" dirty="0" err="1" smtClean="0"/>
                  <a:t>ist</a:t>
                </a:r>
                <a:r>
                  <a:rPr lang="en-US" dirty="0" smtClean="0"/>
                  <a:t> </a:t>
                </a:r>
                <a:r>
                  <a:rPr lang="en-US" dirty="0" err="1" smtClean="0"/>
                  <a:t>eine</a:t>
                </a:r>
                <a:r>
                  <a:rPr lang="en-US" dirty="0" smtClean="0"/>
                  <a:t> planare </a:t>
                </a:r>
                <a:r>
                  <a:rPr lang="en-US" dirty="0" err="1" smtClean="0"/>
                  <a:t>Übertragungsleitung</a:t>
                </a:r>
                <a:r>
                  <a:rPr lang="en-US" dirty="0" smtClean="0"/>
                  <a:t>, der </a:t>
                </a:r>
                <a:r>
                  <a:rPr lang="en-US" dirty="0" err="1" smtClean="0"/>
                  <a:t>schmale</a:t>
                </a:r>
                <a:r>
                  <a:rPr lang="en-US" dirty="0" smtClean="0"/>
                  <a:t> Slot </a:t>
                </a:r>
                <a:r>
                  <a:rPr lang="en-US" dirty="0" err="1" smtClean="0"/>
                  <a:t>wird</a:t>
                </a:r>
                <a:r>
                  <a:rPr lang="en-US" dirty="0" smtClean="0"/>
                  <a:t> </a:t>
                </a:r>
                <a:r>
                  <a:rPr lang="en-US" dirty="0" err="1" smtClean="0"/>
                  <a:t>dabei</a:t>
                </a:r>
                <a:r>
                  <a:rPr lang="en-US" dirty="0" smtClean="0"/>
                  <a:t> </a:t>
                </a:r>
                <a:r>
                  <a:rPr lang="en-US" dirty="0" err="1" smtClean="0"/>
                  <a:t>aus</a:t>
                </a:r>
                <a:r>
                  <a:rPr lang="en-US" dirty="0" smtClean="0"/>
                  <a:t> der </a:t>
                </a:r>
                <a:r>
                  <a:rPr lang="en-US" dirty="0" err="1"/>
                  <a:t>k</a:t>
                </a:r>
                <a:r>
                  <a:rPr lang="en-US" dirty="0" err="1" smtClean="0"/>
                  <a:t>upferbeschichteten</a:t>
                </a:r>
                <a:r>
                  <a:rPr lang="en-US" dirty="0" smtClean="0"/>
                  <a:t> </a:t>
                </a:r>
                <a:r>
                  <a:rPr lang="en-US" dirty="0" err="1" smtClean="0"/>
                  <a:t>Seite</a:t>
                </a:r>
                <a:r>
                  <a:rPr lang="en-US" dirty="0" smtClean="0"/>
                  <a:t> (Ground Plane) </a:t>
                </a:r>
                <a:r>
                  <a:rPr lang="en-US" dirty="0" err="1" smtClean="0"/>
                  <a:t>einer</a:t>
                </a:r>
                <a:r>
                  <a:rPr lang="en-US" dirty="0" smtClean="0"/>
                  <a:t> </a:t>
                </a:r>
                <a:r>
                  <a:rPr lang="en-US" dirty="0" err="1" smtClean="0"/>
                  <a:t>Platine</a:t>
                </a:r>
                <a:r>
                  <a:rPr lang="en-US" dirty="0" smtClean="0"/>
                  <a:t> </a:t>
                </a:r>
                <a:r>
                  <a:rPr lang="en-US" dirty="0" err="1" smtClean="0"/>
                  <a:t>ausgeätzt</a:t>
                </a:r>
                <a:r>
                  <a:rPr lang="en-US" dirty="0" smtClean="0"/>
                  <a:t>. Auf der </a:t>
                </a:r>
                <a:r>
                  <a:rPr lang="en-US" dirty="0" err="1" smtClean="0"/>
                  <a:t>Platinenrückseite</a:t>
                </a:r>
                <a:r>
                  <a:rPr lang="en-US" dirty="0" smtClean="0"/>
                  <a:t> </a:t>
                </a:r>
                <a:r>
                  <a:rPr lang="en-US" dirty="0" err="1" smtClean="0"/>
                  <a:t>befindet</a:t>
                </a:r>
                <a:r>
                  <a:rPr lang="en-US" dirty="0" smtClean="0"/>
                  <a:t> </a:t>
                </a:r>
                <a:r>
                  <a:rPr lang="en-US" dirty="0" err="1" smtClean="0"/>
                  <a:t>sich</a:t>
                </a:r>
                <a:r>
                  <a:rPr lang="en-US" dirty="0" smtClean="0"/>
                  <a:t> </a:t>
                </a:r>
                <a:r>
                  <a:rPr lang="en-US" dirty="0" err="1" smtClean="0"/>
                  <a:t>normalerweise</a:t>
                </a:r>
                <a:r>
                  <a:rPr lang="en-US" dirty="0" smtClean="0"/>
                  <a:t> </a:t>
                </a:r>
                <a:r>
                  <a:rPr lang="en-US" dirty="0" err="1" smtClean="0"/>
                  <a:t>keine</a:t>
                </a:r>
                <a:r>
                  <a:rPr lang="en-US" dirty="0" smtClean="0"/>
                  <a:t> </a:t>
                </a:r>
                <a:r>
                  <a:rPr lang="en-US" dirty="0" err="1" smtClean="0"/>
                  <a:t>Kupferauflage</a:t>
                </a:r>
                <a:r>
                  <a:rPr lang="en-US" dirty="0" smtClean="0"/>
                  <a:t>. Die </a:t>
                </a:r>
                <a:r>
                  <a:rPr lang="en-US" dirty="0" err="1" smtClean="0"/>
                  <a:t>Weite</a:t>
                </a:r>
                <a:r>
                  <a:rPr lang="en-US" dirty="0" smtClean="0"/>
                  <a:t> w </a:t>
                </a:r>
                <a:r>
                  <a:rPr lang="en-US" dirty="0" err="1" smtClean="0"/>
                  <a:t>bestimmt</a:t>
                </a:r>
                <a:r>
                  <a:rPr lang="en-US" dirty="0" smtClean="0"/>
                  <a:t> </a:t>
                </a:r>
                <a:r>
                  <a:rPr lang="en-US" dirty="0" err="1" smtClean="0"/>
                  <a:t>dabei</a:t>
                </a:r>
                <a:r>
                  <a:rPr lang="en-US" dirty="0" smtClean="0"/>
                  <a:t> </a:t>
                </a:r>
                <a:r>
                  <a:rPr lang="en-US" dirty="0" err="1" smtClean="0"/>
                  <a:t>maßgeblich</a:t>
                </a:r>
                <a:r>
                  <a:rPr lang="en-US" dirty="0" smtClean="0"/>
                  <a:t> die </a:t>
                </a:r>
                <a:r>
                  <a:rPr lang="en-US" dirty="0" err="1" smtClean="0"/>
                  <a:t>charakteristische</a:t>
                </a:r>
                <a:r>
                  <a:rPr lang="en-US" dirty="0" smtClean="0"/>
                  <a:t> </a:t>
                </a:r>
                <a:r>
                  <a:rPr lang="en-US" dirty="0" err="1" smtClean="0"/>
                  <a:t>Impedanz</a:t>
                </a:r>
                <a:r>
                  <a:rPr lang="en-US" dirty="0" smtClean="0"/>
                  <a:t>. </a:t>
                </a:r>
                <a:r>
                  <a:rPr lang="en-US" dirty="0" err="1" smtClean="0"/>
                  <a:t>Diese</a:t>
                </a:r>
                <a:r>
                  <a:rPr lang="en-US" dirty="0" smtClean="0"/>
                  <a:t> </a:t>
                </a:r>
                <a:r>
                  <a:rPr lang="en-US" dirty="0" err="1"/>
                  <a:t>s</a:t>
                </a:r>
                <a:r>
                  <a:rPr lang="en-US" dirty="0" err="1" smtClean="0"/>
                  <a:t>teigt</a:t>
                </a:r>
                <a:r>
                  <a:rPr lang="en-US" dirty="0" smtClean="0"/>
                  <a:t> </a:t>
                </a:r>
                <a:r>
                  <a:rPr lang="en-US" dirty="0" err="1" smtClean="0"/>
                  <a:t>mit</a:t>
                </a:r>
                <a:r>
                  <a:rPr lang="en-US" dirty="0" smtClean="0"/>
                  <a:t> </a:t>
                </a:r>
                <a:r>
                  <a:rPr lang="en-US" dirty="0" err="1" smtClean="0"/>
                  <a:t>zunehmender</a:t>
                </a:r>
                <a:r>
                  <a:rPr lang="en-US" dirty="0" smtClean="0"/>
                  <a:t> </a:t>
                </a:r>
                <a:r>
                  <a:rPr lang="en-US" dirty="0" err="1" smtClean="0"/>
                  <a:t>Breite</a:t>
                </a:r>
                <a:r>
                  <a:rPr lang="en-US" dirty="0" smtClean="0"/>
                  <a:t>  an und </a:t>
                </a:r>
                <a:r>
                  <a:rPr lang="en-US" dirty="0" err="1" smtClean="0"/>
                  <a:t>ist</a:t>
                </a:r>
                <a:r>
                  <a:rPr lang="en-US" dirty="0" smtClean="0"/>
                  <a:t> von der </a:t>
                </a:r>
                <a:r>
                  <a:rPr lang="en-US" dirty="0" err="1" smtClean="0"/>
                  <a:t>Substratdicke</a:t>
                </a:r>
                <a:r>
                  <a:rPr lang="en-US" dirty="0" smtClean="0"/>
                  <a:t> relative </a:t>
                </a:r>
                <a:r>
                  <a:rPr lang="en-US" dirty="0" err="1" smtClean="0"/>
                  <a:t>unabhängig</a:t>
                </a:r>
                <a:r>
                  <a:rPr lang="en-US" dirty="0" smtClean="0"/>
                  <a:t>. </a:t>
                </a:r>
                <a:r>
                  <a:rPr lang="en-US" dirty="0" err="1" smtClean="0"/>
                  <a:t>Es</a:t>
                </a:r>
                <a:r>
                  <a:rPr lang="en-US" dirty="0" smtClean="0"/>
                  <a:t> </a:t>
                </a:r>
                <a:r>
                  <a:rPr lang="en-US" dirty="0" err="1" smtClean="0"/>
                  <a:t>handelt</a:t>
                </a:r>
                <a:r>
                  <a:rPr lang="en-US" dirty="0" smtClean="0"/>
                  <a:t> </a:t>
                </a:r>
                <a:r>
                  <a:rPr lang="en-US" dirty="0" err="1" smtClean="0"/>
                  <a:t>sich</a:t>
                </a:r>
                <a:r>
                  <a:rPr lang="en-US" dirty="0" smtClean="0"/>
                  <a:t> </a:t>
                </a:r>
                <a:r>
                  <a:rPr lang="en-US" dirty="0" err="1" smtClean="0"/>
                  <a:t>dabei</a:t>
                </a:r>
                <a:r>
                  <a:rPr lang="en-US" dirty="0" smtClean="0"/>
                  <a:t> um </a:t>
                </a:r>
                <a:r>
                  <a:rPr lang="en-US" dirty="0" err="1" smtClean="0"/>
                  <a:t>eine</a:t>
                </a:r>
                <a:r>
                  <a:rPr lang="en-US" dirty="0" smtClean="0"/>
                  <a:t> </a:t>
                </a:r>
                <a:r>
                  <a:rPr lang="en-US" dirty="0" err="1" smtClean="0"/>
                  <a:t>Übertragungsleitung</a:t>
                </a:r>
                <a:r>
                  <a:rPr lang="en-US" dirty="0" smtClean="0"/>
                  <a:t> </a:t>
                </a:r>
                <a:r>
                  <a:rPr lang="en-US" dirty="0" err="1" smtClean="0"/>
                  <a:t>mit</a:t>
                </a:r>
                <a:r>
                  <a:rPr lang="en-US" dirty="0" smtClean="0"/>
                  <a:t> </a:t>
                </a:r>
                <a:r>
                  <a:rPr lang="en-US" dirty="0" err="1" smtClean="0"/>
                  <a:t>zwei</a:t>
                </a:r>
                <a:r>
                  <a:rPr lang="en-US" dirty="0" smtClean="0"/>
                  <a:t> </a:t>
                </a:r>
                <a:r>
                  <a:rPr lang="en-US" dirty="0" err="1" smtClean="0"/>
                  <a:t>Leitern</a:t>
                </a:r>
                <a:r>
                  <a:rPr lang="en-US" dirty="0" smtClean="0"/>
                  <a:t> </a:t>
                </a:r>
                <a:r>
                  <a:rPr lang="en-US" dirty="0" err="1" smtClean="0"/>
                  <a:t>mit</a:t>
                </a:r>
                <a:r>
                  <a:rPr lang="en-US" dirty="0" smtClean="0"/>
                  <a:t> </a:t>
                </a:r>
                <a:r>
                  <a:rPr lang="en-US" dirty="0" err="1" smtClean="0"/>
                  <a:t>einer</a:t>
                </a:r>
                <a:r>
                  <a:rPr lang="en-US" dirty="0" smtClean="0"/>
                  <a:t> </a:t>
                </a:r>
                <a:r>
                  <a:rPr lang="en-US" dirty="0" err="1" smtClean="0"/>
                  <a:t>deutlichen</a:t>
                </a:r>
                <a:r>
                  <a:rPr lang="en-US" dirty="0" smtClean="0"/>
                  <a:t> </a:t>
                </a:r>
                <a:r>
                  <a:rPr lang="en-US" dirty="0" err="1" smtClean="0"/>
                  <a:t>elektrischen</a:t>
                </a:r>
                <a:r>
                  <a:rPr lang="en-US" dirty="0" smtClean="0"/>
                  <a:t> </a:t>
                </a:r>
                <a:r>
                  <a:rPr lang="en-US" dirty="0" err="1" smtClean="0"/>
                  <a:t>Feldkomponente</a:t>
                </a:r>
                <a:r>
                  <a:rPr lang="en-US" dirty="0" smtClean="0"/>
                  <a:t> über </a:t>
                </a:r>
                <a:r>
                  <a:rPr lang="en-US" dirty="0" err="1" smtClean="0"/>
                  <a:t>dem</a:t>
                </a:r>
                <a:r>
                  <a:rPr lang="en-US" dirty="0" smtClean="0"/>
                  <a:t> Slot, der </a:t>
                </a:r>
                <a:r>
                  <a:rPr lang="en-US" dirty="0" err="1" smtClean="0"/>
                  <a:t>Wellentransport</a:t>
                </a:r>
                <a:r>
                  <a:rPr lang="en-US" dirty="0" smtClean="0"/>
                  <a:t> </a:t>
                </a:r>
                <a:r>
                  <a:rPr lang="en-US" dirty="0" err="1" smtClean="0"/>
                  <a:t>findet</a:t>
                </a:r>
                <a:r>
                  <a:rPr lang="en-US" dirty="0" smtClean="0"/>
                  <a:t> also </a:t>
                </a:r>
                <a:r>
                  <a:rPr lang="en-US" dirty="0" err="1" smtClean="0"/>
                  <a:t>als</a:t>
                </a:r>
                <a:r>
                  <a:rPr lang="en-US" dirty="0" smtClean="0"/>
                  <a:t> TE (</a:t>
                </a:r>
                <a:r>
                  <a:rPr lang="en-US" dirty="0" err="1" smtClean="0"/>
                  <a:t>Transversale</a:t>
                </a:r>
                <a:r>
                  <a:rPr lang="en-US" dirty="0" smtClean="0"/>
                  <a:t> </a:t>
                </a:r>
                <a:r>
                  <a:rPr lang="en-US" dirty="0" err="1" smtClean="0"/>
                  <a:t>Elektrische</a:t>
                </a:r>
                <a:r>
                  <a:rPr lang="en-US" dirty="0" smtClean="0"/>
                  <a:t> </a:t>
                </a:r>
                <a:r>
                  <a:rPr lang="en-US" dirty="0" err="1" smtClean="0"/>
                  <a:t>Welle</a:t>
                </a:r>
                <a:r>
                  <a:rPr lang="en-US" dirty="0" smtClean="0"/>
                  <a:t>)  und </a:t>
                </a:r>
                <a:r>
                  <a:rPr lang="en-US" dirty="0" err="1" smtClean="0"/>
                  <a:t>nicht</a:t>
                </a:r>
                <a:r>
                  <a:rPr lang="en-US" dirty="0" smtClean="0"/>
                  <a:t> </a:t>
                </a:r>
                <a:r>
                  <a:rPr lang="en-US" dirty="0" err="1" smtClean="0"/>
                  <a:t>als</a:t>
                </a:r>
                <a:r>
                  <a:rPr lang="en-US" dirty="0" smtClean="0"/>
                  <a:t> TEM (</a:t>
                </a:r>
                <a:r>
                  <a:rPr lang="en-US" dirty="0" err="1" smtClean="0"/>
                  <a:t>Tranversale</a:t>
                </a:r>
                <a:r>
                  <a:rPr lang="en-US" dirty="0" smtClean="0"/>
                  <a:t> </a:t>
                </a:r>
                <a:r>
                  <a:rPr lang="en-US" dirty="0" err="1" smtClean="0"/>
                  <a:t>Elektromagnetische</a:t>
                </a:r>
                <a:r>
                  <a:rPr lang="en-US" dirty="0" smtClean="0"/>
                  <a:t> </a:t>
                </a:r>
                <a:r>
                  <a:rPr lang="en-US" dirty="0" err="1" smtClean="0"/>
                  <a:t>Welle</a:t>
                </a:r>
                <a:r>
                  <a:rPr lang="en-US" dirty="0" smtClean="0"/>
                  <a:t>) </a:t>
                </a:r>
                <a:r>
                  <a:rPr lang="en-US" dirty="0" err="1" smtClean="0"/>
                  <a:t>statt</a:t>
                </a:r>
                <a:r>
                  <a:rPr lang="en-US" dirty="0"/>
                  <a:t> </a:t>
                </a:r>
                <a:r>
                  <a:rPr lang="en-US" dirty="0" smtClean="0"/>
                  <a:t>und </a:t>
                </a:r>
                <a:r>
                  <a:rPr lang="en-US" dirty="0" err="1" smtClean="0"/>
                  <a:t>ist</a:t>
                </a:r>
                <a:r>
                  <a:rPr lang="en-US" dirty="0" smtClean="0"/>
                  <a:t> </a:t>
                </a:r>
                <a:r>
                  <a:rPr lang="en-US" dirty="0" err="1" smtClean="0"/>
                  <a:t>daher</a:t>
                </a:r>
                <a:r>
                  <a:rPr lang="en-US" dirty="0" smtClean="0"/>
                  <a:t> </a:t>
                </a:r>
                <a:r>
                  <a:rPr lang="en-US" dirty="0" err="1" smtClean="0"/>
                  <a:t>dispersiv</a:t>
                </a:r>
                <a:r>
                  <a:rPr lang="en-US" dirty="0" smtClean="0"/>
                  <a:t> (</a:t>
                </a:r>
                <a:r>
                  <a:rPr lang="en-US" dirty="0" err="1" smtClean="0"/>
                  <a:t>verlustbehaftet</a:t>
                </a:r>
                <a:r>
                  <a:rPr lang="en-US" dirty="0" smtClean="0"/>
                  <a:t>). </a:t>
                </a:r>
                <a:endParaRPr lang="en-US" dirty="0"/>
              </a:p>
              <a:p>
                <a:pPr algn="just"/>
                <a:r>
                  <a:rPr lang="en-US" dirty="0" smtClean="0"/>
                  <a:t>Die </a:t>
                </a:r>
                <a:r>
                  <a:rPr lang="en-US" dirty="0" err="1" smtClean="0"/>
                  <a:t>elektrische</a:t>
                </a:r>
                <a:r>
                  <a:rPr lang="en-US" dirty="0" smtClean="0"/>
                  <a:t> </a:t>
                </a:r>
                <a:r>
                  <a:rPr lang="en-US" dirty="0" err="1" smtClean="0"/>
                  <a:t>Welle</a:t>
                </a:r>
                <a:r>
                  <a:rPr lang="en-US" dirty="0" smtClean="0"/>
                  <a:t> </a:t>
                </a:r>
                <a:r>
                  <a:rPr lang="en-US" dirty="0" err="1" smtClean="0"/>
                  <a:t>wandert</a:t>
                </a:r>
                <a:r>
                  <a:rPr lang="en-US" dirty="0" smtClean="0"/>
                  <a:t> </a:t>
                </a:r>
                <a:r>
                  <a:rPr lang="en-US" dirty="0" err="1" smtClean="0"/>
                  <a:t>dabei</a:t>
                </a:r>
                <a:r>
                  <a:rPr lang="en-US" dirty="0" smtClean="0"/>
                  <a:t> </a:t>
                </a:r>
                <a:r>
                  <a:rPr lang="en-US" dirty="0" err="1" smtClean="0"/>
                  <a:t>entlang</a:t>
                </a:r>
                <a:r>
                  <a:rPr lang="en-US" dirty="0" smtClean="0"/>
                  <a:t> des Slots und </a:t>
                </a:r>
                <a:r>
                  <a:rPr lang="en-US" dirty="0" err="1" smtClean="0"/>
                  <a:t>verwendet</a:t>
                </a:r>
                <a:r>
                  <a:rPr lang="en-US" dirty="0" smtClean="0"/>
                  <a:t> </a:t>
                </a:r>
                <a:r>
                  <a:rPr lang="en-US" dirty="0" err="1" smtClean="0"/>
                  <a:t>dabei</a:t>
                </a:r>
                <a:r>
                  <a:rPr lang="en-US" dirty="0" smtClean="0"/>
                  <a:t> das </a:t>
                </a:r>
                <a:r>
                  <a:rPr lang="en-US" dirty="0" err="1" smtClean="0"/>
                  <a:t>Substat</a:t>
                </a:r>
                <a:r>
                  <a:rPr lang="en-US" dirty="0" smtClean="0"/>
                  <a:t> und die </a:t>
                </a:r>
                <a:r>
                  <a:rPr lang="en-US" dirty="0" err="1" smtClean="0"/>
                  <a:t>Luft</a:t>
                </a:r>
                <a:r>
                  <a:rPr lang="en-US" dirty="0" smtClean="0"/>
                  <a:t> </a:t>
                </a:r>
                <a:r>
                  <a:rPr lang="en-US" dirty="0" err="1" smtClean="0"/>
                  <a:t>für</a:t>
                </a:r>
                <a:r>
                  <a:rPr lang="en-US" dirty="0" smtClean="0"/>
                  <a:t> </a:t>
                </a:r>
                <a:r>
                  <a:rPr lang="en-US" dirty="0" err="1" smtClean="0"/>
                  <a:t>ihre</a:t>
                </a:r>
                <a:r>
                  <a:rPr lang="en-US" dirty="0" smtClean="0"/>
                  <a:t>  </a:t>
                </a:r>
                <a:r>
                  <a:rPr lang="en-US" dirty="0" err="1" smtClean="0"/>
                  <a:t>Ausbreitung</a:t>
                </a:r>
                <a:r>
                  <a:rPr lang="en-US" dirty="0" smtClean="0"/>
                  <a:t>. </a:t>
                </a:r>
                <a:r>
                  <a:rPr lang="en-US" dirty="0" err="1" smtClean="0"/>
                  <a:t>Deshalb</a:t>
                </a:r>
                <a:r>
                  <a:rPr lang="en-US" dirty="0" smtClean="0"/>
                  <a:t> </a:t>
                </a:r>
                <a:r>
                  <a:rPr lang="en-US" dirty="0" err="1" smtClean="0"/>
                  <a:t>ist</a:t>
                </a:r>
                <a:r>
                  <a:rPr lang="en-US" dirty="0" smtClean="0"/>
                  <a:t> die </a:t>
                </a:r>
                <a:r>
                  <a:rPr lang="en-US" dirty="0" err="1" smtClean="0"/>
                  <a:t>dielektrische</a:t>
                </a:r>
                <a:r>
                  <a:rPr lang="en-US" dirty="0" smtClean="0"/>
                  <a:t> </a:t>
                </a:r>
                <a:r>
                  <a:rPr lang="en-US" dirty="0" err="1" smtClean="0"/>
                  <a:t>Konstante</a:t>
                </a:r>
                <a:r>
                  <a:rPr lang="en-US" dirty="0" smtClean="0"/>
                  <a:t> der </a:t>
                </a:r>
                <a:r>
                  <a:rPr lang="en-US" dirty="0" err="1" smtClean="0"/>
                  <a:t>Mittelwert</a:t>
                </a:r>
                <a:r>
                  <a:rPr lang="en-US" dirty="0" smtClean="0"/>
                  <a:t> der </a:t>
                </a:r>
                <a:r>
                  <a:rPr lang="en-US" dirty="0" err="1" smtClean="0"/>
                  <a:t>dielektrischen</a:t>
                </a:r>
                <a:r>
                  <a:rPr lang="en-US" dirty="0" smtClean="0"/>
                  <a:t> </a:t>
                </a:r>
                <a:r>
                  <a:rPr lang="en-US" dirty="0" err="1" smtClean="0"/>
                  <a:t>Konstante</a:t>
                </a:r>
                <a:r>
                  <a:rPr lang="en-US" dirty="0" smtClean="0"/>
                  <a:t> des </a:t>
                </a:r>
                <a:r>
                  <a:rPr lang="en-US" dirty="0" err="1" smtClean="0"/>
                  <a:t>Substrats</a:t>
                </a:r>
                <a:r>
                  <a:rPr lang="en-US" dirty="0" smtClean="0"/>
                  <a:t> und der </a:t>
                </a:r>
                <a:r>
                  <a:rPr lang="en-US" dirty="0" err="1" smtClean="0"/>
                  <a:t>Luft</a:t>
                </a:r>
                <a:r>
                  <a:rPr lang="en-US" dirty="0" smtClean="0"/>
                  <a:t>: </a:t>
                </a:r>
                <a14:m>
                  <m:oMath xmlns:m="http://schemas.openxmlformats.org/officeDocument/2006/math">
                    <m:r>
                      <m:rPr>
                        <m:nor/>
                      </m:rPr>
                      <a:rPr lang="en-US" b="1" dirty="0"/>
                      <m:t>ε</m:t>
                    </m:r>
                    <m:r>
                      <m:rPr>
                        <m:nor/>
                      </m:rPr>
                      <a:rPr lang="en-US" b="1" baseline="-25000" dirty="0"/>
                      <m:t>eff</m:t>
                    </m:r>
                    <m:r>
                      <m:rPr>
                        <m:nor/>
                      </m:rPr>
                      <a:rPr lang="de-DE" b="1" i="0" baseline="-25000" dirty="0" smtClean="0"/>
                      <m:t>=</m:t>
                    </m:r>
                    <m:r>
                      <a:rPr lang="en-US" b="1" i="1" baseline="-25000" dirty="0">
                        <a:latin typeface="Cambria Math" panose="02040503050406030204" pitchFamily="18" charset="0"/>
                      </a:rPr>
                      <m:t> </m:t>
                    </m:r>
                    <m:f>
                      <m:fPr>
                        <m:ctrlPr>
                          <a:rPr lang="en-US" b="1" i="1" smtClean="0">
                            <a:latin typeface="Cambria Math" panose="02040503050406030204" pitchFamily="18" charset="0"/>
                          </a:rPr>
                        </m:ctrlPr>
                      </m:fPr>
                      <m:num>
                        <m:r>
                          <m:rPr>
                            <m:nor/>
                          </m:rPr>
                          <a:rPr lang="en-US" b="1" dirty="0"/>
                          <m:t>ε</m:t>
                        </m:r>
                        <m:r>
                          <m:rPr>
                            <m:nor/>
                          </m:rPr>
                          <a:rPr lang="en-US" b="1" baseline="-25000" dirty="0"/>
                          <m:t>r</m:t>
                        </m:r>
                        <m:r>
                          <m:rPr>
                            <m:nor/>
                          </m:rPr>
                          <a:rPr lang="en-US" b="1" dirty="0"/>
                          <m:t> + 1</m:t>
                        </m:r>
                      </m:num>
                      <m:den>
                        <m:r>
                          <a:rPr lang="de-DE" b="1" i="1" smtClean="0">
                            <a:latin typeface="Cambria Math" panose="02040503050406030204" pitchFamily="18" charset="0"/>
                          </a:rPr>
                          <m:t>𝟐</m:t>
                        </m:r>
                      </m:den>
                    </m:f>
                  </m:oMath>
                </a14:m>
                <a:r>
                  <a:rPr lang="en-US" b="1" dirty="0" smtClean="0"/>
                  <a:t>.</a:t>
                </a:r>
                <a:br>
                  <a:rPr lang="en-US" b="1" dirty="0" smtClean="0"/>
                </a:br>
                <a:r>
                  <a:rPr lang="en-US" dirty="0" smtClean="0"/>
                  <a:t>Die </a:t>
                </a:r>
                <a:r>
                  <a:rPr lang="en-US" dirty="0" err="1" smtClean="0"/>
                  <a:t>Wellenlänge</a:t>
                </a:r>
                <a:r>
                  <a:rPr lang="en-US" dirty="0" smtClean="0"/>
                  <a:t> </a:t>
                </a:r>
                <a:r>
                  <a:rPr lang="en-US" b="1" dirty="0" err="1"/>
                  <a:t>λ</a:t>
                </a:r>
                <a:r>
                  <a:rPr lang="en-US" b="1" baseline="-25000" dirty="0" err="1"/>
                  <a:t>s</a:t>
                </a:r>
                <a:r>
                  <a:rPr lang="en-US" dirty="0" smtClean="0"/>
                  <a:t> der Slot-Line </a:t>
                </a:r>
                <a:r>
                  <a:rPr lang="en-US" dirty="0" err="1" smtClean="0"/>
                  <a:t>hängt</a:t>
                </a:r>
                <a:r>
                  <a:rPr lang="en-US" dirty="0" smtClean="0"/>
                  <a:t> </a:t>
                </a:r>
                <a:r>
                  <a:rPr lang="en-US" dirty="0" err="1" smtClean="0"/>
                  <a:t>direkt</a:t>
                </a:r>
                <a:r>
                  <a:rPr lang="en-US" dirty="0" smtClean="0"/>
                  <a:t> </a:t>
                </a:r>
                <a:r>
                  <a:rPr lang="en-US" dirty="0" err="1" smtClean="0"/>
                  <a:t>davon</a:t>
                </a:r>
                <a:r>
                  <a:rPr lang="en-US" dirty="0" smtClean="0"/>
                  <a:t> </a:t>
                </a:r>
                <a:r>
                  <a:rPr lang="en-US" dirty="0" err="1" smtClean="0"/>
                  <a:t>ab</a:t>
                </a:r>
                <a:r>
                  <a:rPr lang="en-US" dirty="0" smtClean="0"/>
                  <a:t>:</a:t>
                </a:r>
                <a:br>
                  <a:rPr lang="en-US" dirty="0" smtClean="0"/>
                </a:br>
                <a:r>
                  <a:rPr lang="en-US" b="1" dirty="0" err="1" smtClean="0"/>
                  <a:t>λ</a:t>
                </a:r>
                <a:r>
                  <a:rPr lang="en-US" b="1" baseline="-25000" dirty="0" err="1" smtClean="0"/>
                  <a:t>s</a:t>
                </a:r>
                <a:r>
                  <a:rPr lang="en-US" b="1" dirty="0" smtClean="0"/>
                  <a:t> =</a:t>
                </a:r>
                <a14:m>
                  <m:oMath xmlns:m="http://schemas.openxmlformats.org/officeDocument/2006/math">
                    <m:f>
                      <m:fPr>
                        <m:ctrlPr>
                          <a:rPr lang="en-US" b="1" i="1" dirty="0" smtClean="0">
                            <a:latin typeface="Cambria Math" panose="02040503050406030204" pitchFamily="18" charset="0"/>
                          </a:rPr>
                        </m:ctrlPr>
                      </m:fPr>
                      <m:num>
                        <m:r>
                          <a:rPr lang="en-US" b="1" i="1" dirty="0">
                            <a:latin typeface="Cambria Math" panose="02040503050406030204" pitchFamily="18" charset="0"/>
                          </a:rPr>
                          <m:t>𝝀</m:t>
                        </m:r>
                        <m:r>
                          <a:rPr lang="en-US" b="1" i="1" baseline="-25000" dirty="0">
                            <a:latin typeface="Cambria Math" panose="02040503050406030204" pitchFamily="18" charset="0"/>
                          </a:rPr>
                          <m:t>𝟎</m:t>
                        </m:r>
                      </m:num>
                      <m:den>
                        <m:rad>
                          <m:radPr>
                            <m:degHide m:val="on"/>
                            <m:ctrlPr>
                              <a:rPr lang="en-US" b="1" i="1">
                                <a:latin typeface="Cambria Math" panose="02040503050406030204" pitchFamily="18" charset="0"/>
                              </a:rPr>
                            </m:ctrlPr>
                          </m:radPr>
                          <m:deg/>
                          <m:e>
                            <m:r>
                              <m:rPr>
                                <m:nor/>
                              </m:rPr>
                              <a:rPr lang="en-US" b="1" dirty="0"/>
                              <m:t>ε</m:t>
                            </m:r>
                            <m:r>
                              <m:rPr>
                                <m:nor/>
                              </m:rPr>
                              <a:rPr lang="en-US" b="1" baseline="-25000" dirty="0"/>
                              <m:t>eff</m:t>
                            </m:r>
                          </m:e>
                        </m:rad>
                      </m:den>
                    </m:f>
                  </m:oMath>
                </a14:m>
                <a:endParaRPr lang="en-US" b="1" dirty="0"/>
              </a:p>
              <a:p>
                <a:pPr algn="just"/>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5015346" y="911757"/>
                <a:ext cx="6871854" cy="5946243"/>
              </a:xfrm>
              <a:prstGeom prst="rect">
                <a:avLst/>
              </a:prstGeom>
              <a:blipFill>
                <a:blip r:embed="rId3"/>
                <a:stretch>
                  <a:fillRect l="-799" t="-718" r="-710"/>
                </a:stretch>
              </a:blipFill>
            </p:spPr>
            <p:txBody>
              <a:bodyPr/>
              <a:lstStyle/>
              <a:p>
                <a:r>
                  <a:rPr lang="de-AT">
                    <a:noFill/>
                  </a:rPr>
                  <a:t> </a:t>
                </a:r>
              </a:p>
            </p:txBody>
          </p:sp>
        </mc:Fallback>
      </mc:AlternateContent>
      <p:sp>
        <p:nvSpPr>
          <p:cNvPr id="6" name="Foliennummernplatzhalter 5"/>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68638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49236" y="397164"/>
            <a:ext cx="6188364" cy="584775"/>
          </a:xfrm>
          <a:prstGeom prst="rect">
            <a:avLst/>
          </a:prstGeom>
          <a:noFill/>
        </p:spPr>
        <p:txBody>
          <a:bodyPr wrap="square" rtlCol="0">
            <a:spAutoFit/>
          </a:bodyPr>
          <a:lstStyle/>
          <a:p>
            <a:r>
              <a:rPr lang="de-DE" sz="3200" b="1" dirty="0" smtClean="0"/>
              <a:t>Weiter Arten der </a:t>
            </a:r>
            <a:r>
              <a:rPr lang="de-DE" sz="3200" b="1" dirty="0" err="1" smtClean="0"/>
              <a:t>Slotline</a:t>
            </a:r>
            <a:r>
              <a:rPr lang="de-DE" sz="3200" b="1" dirty="0" smtClean="0"/>
              <a:t>:</a:t>
            </a:r>
            <a:endParaRPr lang="de-DE" sz="3200" b="1"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91" y="1126403"/>
            <a:ext cx="3844636" cy="2235423"/>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54" y="3506290"/>
            <a:ext cx="4130964" cy="2401905"/>
          </a:xfrm>
          <a:prstGeom prst="rect">
            <a:avLst/>
          </a:prstGeom>
        </p:spPr>
      </p:pic>
      <p:sp>
        <p:nvSpPr>
          <p:cNvPr id="5" name="Textfeld 4"/>
          <p:cNvSpPr txBox="1"/>
          <p:nvPr/>
        </p:nvSpPr>
        <p:spPr>
          <a:xfrm>
            <a:off x="4756727" y="1477818"/>
            <a:ext cx="5135418" cy="1477328"/>
          </a:xfrm>
          <a:prstGeom prst="rect">
            <a:avLst/>
          </a:prstGeom>
          <a:noFill/>
        </p:spPr>
        <p:txBody>
          <a:bodyPr wrap="square" rtlCol="0">
            <a:spAutoFit/>
          </a:bodyPr>
          <a:lstStyle/>
          <a:p>
            <a:r>
              <a:rPr lang="de-DE" b="1" dirty="0" smtClean="0"/>
              <a:t>Antipodale </a:t>
            </a:r>
            <a:r>
              <a:rPr lang="de-DE" b="1" dirty="0" err="1" smtClean="0"/>
              <a:t>Slotline</a:t>
            </a:r>
            <a:r>
              <a:rPr lang="de-DE" b="1" dirty="0" smtClean="0"/>
              <a:t>:</a:t>
            </a:r>
          </a:p>
          <a:p>
            <a:r>
              <a:rPr lang="en-US" dirty="0" err="1" smtClean="0"/>
              <a:t>Zwei</a:t>
            </a:r>
            <a:r>
              <a:rPr lang="en-US" dirty="0" smtClean="0"/>
              <a:t> </a:t>
            </a:r>
            <a:r>
              <a:rPr lang="en-US" dirty="0" err="1" smtClean="0"/>
              <a:t>Leiter</a:t>
            </a:r>
            <a:r>
              <a:rPr lang="en-US" dirty="0" smtClean="0"/>
              <a:t> </a:t>
            </a:r>
            <a:r>
              <a:rPr lang="en-US" dirty="0" err="1" smtClean="0"/>
              <a:t>befinden</a:t>
            </a:r>
            <a:r>
              <a:rPr lang="en-US" dirty="0" smtClean="0"/>
              <a:t> </a:t>
            </a:r>
            <a:r>
              <a:rPr lang="en-US" dirty="0" err="1" smtClean="0"/>
              <a:t>sich</a:t>
            </a:r>
            <a:r>
              <a:rPr lang="en-US" dirty="0" smtClean="0"/>
              <a:t> </a:t>
            </a:r>
            <a:r>
              <a:rPr lang="en-US" dirty="0" err="1" smtClean="0"/>
              <a:t>jeweil</a:t>
            </a:r>
            <a:r>
              <a:rPr lang="en-US" dirty="0" smtClean="0"/>
              <a:t> auf der </a:t>
            </a:r>
            <a:r>
              <a:rPr lang="en-US" dirty="0" err="1" smtClean="0"/>
              <a:t>Ober</a:t>
            </a:r>
            <a:r>
              <a:rPr lang="en-US" dirty="0" smtClean="0"/>
              <a:t>- und </a:t>
            </a:r>
            <a:r>
              <a:rPr lang="en-US" dirty="0" err="1" smtClean="0"/>
              <a:t>Unterseite</a:t>
            </a:r>
            <a:r>
              <a:rPr lang="en-US" dirty="0" smtClean="0"/>
              <a:t> des </a:t>
            </a:r>
            <a:r>
              <a:rPr lang="en-US" dirty="0" err="1" smtClean="0"/>
              <a:t>dielektrischen</a:t>
            </a:r>
            <a:r>
              <a:rPr lang="en-US" dirty="0" smtClean="0"/>
              <a:t> </a:t>
            </a:r>
            <a:r>
              <a:rPr lang="en-US" dirty="0" err="1" smtClean="0"/>
              <a:t>Substrats</a:t>
            </a:r>
            <a:r>
              <a:rPr lang="en-US" dirty="0" smtClean="0"/>
              <a:t>. Die </a:t>
            </a:r>
            <a:r>
              <a:rPr lang="en-US" dirty="0" err="1" smtClean="0"/>
              <a:t>Weite</a:t>
            </a:r>
            <a:r>
              <a:rPr lang="en-US" dirty="0" smtClean="0"/>
              <a:t> W und die </a:t>
            </a:r>
            <a:r>
              <a:rPr lang="en-US" dirty="0" err="1"/>
              <a:t>H</a:t>
            </a:r>
            <a:r>
              <a:rPr lang="en-US" dirty="0" err="1" smtClean="0"/>
              <a:t>öhe</a:t>
            </a:r>
            <a:r>
              <a:rPr lang="en-US" dirty="0" smtClean="0"/>
              <a:t> h </a:t>
            </a:r>
            <a:r>
              <a:rPr lang="en-US" dirty="0" err="1" smtClean="0"/>
              <a:t>sind</a:t>
            </a:r>
            <a:r>
              <a:rPr lang="en-US" dirty="0" smtClean="0"/>
              <a:t> </a:t>
            </a:r>
            <a:r>
              <a:rPr lang="en-US" dirty="0" err="1" smtClean="0"/>
              <a:t>für</a:t>
            </a:r>
            <a:r>
              <a:rPr lang="en-US" dirty="0" smtClean="0"/>
              <a:t> die </a:t>
            </a:r>
            <a:r>
              <a:rPr lang="en-US" dirty="0" err="1" smtClean="0"/>
              <a:t>Werte</a:t>
            </a:r>
            <a:r>
              <a:rPr lang="en-US" dirty="0" smtClean="0"/>
              <a:t> der </a:t>
            </a:r>
            <a:r>
              <a:rPr lang="en-US" dirty="0" err="1" smtClean="0"/>
              <a:t>Slotline</a:t>
            </a:r>
            <a:r>
              <a:rPr lang="en-US" dirty="0" smtClean="0"/>
              <a:t> </a:t>
            </a:r>
            <a:r>
              <a:rPr lang="en-US" dirty="0" err="1" smtClean="0"/>
              <a:t>maßgeblich</a:t>
            </a:r>
            <a:r>
              <a:rPr lang="en-US" dirty="0" smtClean="0"/>
              <a:t>.</a:t>
            </a:r>
            <a:endParaRPr lang="de-DE" dirty="0"/>
          </a:p>
        </p:txBody>
      </p:sp>
      <p:sp>
        <p:nvSpPr>
          <p:cNvPr id="6" name="Textfeld 5"/>
          <p:cNvSpPr txBox="1"/>
          <p:nvPr/>
        </p:nvSpPr>
        <p:spPr>
          <a:xfrm>
            <a:off x="4784436" y="3980873"/>
            <a:ext cx="4839855" cy="2585323"/>
          </a:xfrm>
          <a:prstGeom prst="rect">
            <a:avLst/>
          </a:prstGeom>
          <a:noFill/>
        </p:spPr>
        <p:txBody>
          <a:bodyPr wrap="square" rtlCol="0">
            <a:spAutoFit/>
          </a:bodyPr>
          <a:lstStyle/>
          <a:p>
            <a:r>
              <a:rPr lang="de-DE" b="1" dirty="0" smtClean="0"/>
              <a:t>Bilaterale </a:t>
            </a:r>
            <a:r>
              <a:rPr lang="de-DE" b="1" dirty="0" err="1" smtClean="0"/>
              <a:t>Slotline</a:t>
            </a:r>
            <a:r>
              <a:rPr lang="de-DE" b="1" dirty="0" smtClean="0"/>
              <a:t>:</a:t>
            </a:r>
          </a:p>
          <a:p>
            <a:r>
              <a:rPr lang="en-US" dirty="0" err="1" smtClean="0"/>
              <a:t>Zwei</a:t>
            </a:r>
            <a:r>
              <a:rPr lang="en-US" dirty="0" smtClean="0"/>
              <a:t> </a:t>
            </a:r>
            <a:r>
              <a:rPr lang="en-US" dirty="0" err="1" smtClean="0"/>
              <a:t>identische</a:t>
            </a:r>
            <a:r>
              <a:rPr lang="en-US" dirty="0" smtClean="0"/>
              <a:t> </a:t>
            </a:r>
            <a:r>
              <a:rPr lang="en-US" dirty="0" err="1"/>
              <a:t>S</a:t>
            </a:r>
            <a:r>
              <a:rPr lang="en-US" dirty="0" err="1" smtClean="0"/>
              <a:t>lotlines</a:t>
            </a:r>
            <a:r>
              <a:rPr lang="en-US" dirty="0" smtClean="0"/>
              <a:t> </a:t>
            </a:r>
            <a:r>
              <a:rPr lang="en-US" dirty="0" err="1" smtClean="0"/>
              <a:t>befinden</a:t>
            </a:r>
            <a:r>
              <a:rPr lang="en-US" dirty="0" smtClean="0"/>
              <a:t> </a:t>
            </a:r>
            <a:r>
              <a:rPr lang="en-US" dirty="0" err="1" smtClean="0"/>
              <a:t>sich</a:t>
            </a:r>
            <a:r>
              <a:rPr lang="en-US" dirty="0" smtClean="0"/>
              <a:t> </a:t>
            </a:r>
            <a:r>
              <a:rPr lang="en-US" dirty="0" err="1" smtClean="0"/>
              <a:t>beidseits</a:t>
            </a:r>
            <a:r>
              <a:rPr lang="en-US" dirty="0" smtClean="0"/>
              <a:t> des </a:t>
            </a:r>
            <a:r>
              <a:rPr lang="en-US" dirty="0" err="1" smtClean="0"/>
              <a:t>Substrats</a:t>
            </a:r>
            <a:r>
              <a:rPr lang="en-US" dirty="0" smtClean="0"/>
              <a:t>. Die </a:t>
            </a:r>
            <a:r>
              <a:rPr lang="en-US" dirty="0" err="1" smtClean="0"/>
              <a:t>charakteristische</a:t>
            </a:r>
            <a:r>
              <a:rPr lang="en-US" dirty="0" smtClean="0"/>
              <a:t> </a:t>
            </a:r>
            <a:r>
              <a:rPr lang="en-US" dirty="0" err="1" smtClean="0"/>
              <a:t>Impedanz</a:t>
            </a:r>
            <a:r>
              <a:rPr lang="en-US" dirty="0" smtClean="0"/>
              <a:t>  </a:t>
            </a:r>
            <a:r>
              <a:rPr lang="en-US" dirty="0" err="1" smtClean="0"/>
              <a:t>sinkt</a:t>
            </a:r>
            <a:r>
              <a:rPr lang="en-US" dirty="0" smtClean="0"/>
              <a:t> </a:t>
            </a:r>
            <a:r>
              <a:rPr lang="en-US" dirty="0" err="1" smtClean="0"/>
              <a:t>mit</a:t>
            </a:r>
            <a:r>
              <a:rPr lang="en-US" dirty="0" smtClean="0"/>
              <a:t> der </a:t>
            </a:r>
            <a:r>
              <a:rPr lang="en-US" dirty="0" err="1" smtClean="0"/>
              <a:t>Substrathöhe</a:t>
            </a:r>
            <a:r>
              <a:rPr lang="en-US" dirty="0" smtClean="0"/>
              <a:t> und </a:t>
            </a:r>
            <a:r>
              <a:rPr lang="en-US" dirty="0" err="1" smtClean="0"/>
              <a:t>steigt</a:t>
            </a:r>
            <a:r>
              <a:rPr lang="en-US" dirty="0" smtClean="0"/>
              <a:t> </a:t>
            </a:r>
            <a:r>
              <a:rPr lang="en-US" dirty="0" err="1" smtClean="0"/>
              <a:t>mit</a:t>
            </a:r>
            <a:r>
              <a:rPr lang="en-US" dirty="0" smtClean="0"/>
              <a:t> der </a:t>
            </a:r>
            <a:r>
              <a:rPr lang="en-US" dirty="0" err="1" smtClean="0"/>
              <a:t>dielektrischen</a:t>
            </a:r>
            <a:r>
              <a:rPr lang="en-US" dirty="0" smtClean="0"/>
              <a:t> </a:t>
            </a:r>
            <a:r>
              <a:rPr lang="en-US" dirty="0" err="1" smtClean="0"/>
              <a:t>Konstante</a:t>
            </a:r>
            <a:r>
              <a:rPr lang="en-US" dirty="0" smtClean="0"/>
              <a:t>. </a:t>
            </a:r>
            <a:r>
              <a:rPr lang="en-US" dirty="0" err="1" smtClean="0"/>
              <a:t>Bilaterale</a:t>
            </a:r>
            <a:r>
              <a:rPr lang="en-US" dirty="0" smtClean="0"/>
              <a:t> </a:t>
            </a:r>
            <a:r>
              <a:rPr lang="en-US" dirty="0" err="1" smtClean="0"/>
              <a:t>Slotlines</a:t>
            </a:r>
            <a:r>
              <a:rPr lang="en-US" dirty="0" smtClean="0"/>
              <a:t> </a:t>
            </a:r>
            <a:r>
              <a:rPr lang="en-US" dirty="0" err="1" smtClean="0"/>
              <a:t>werden</a:t>
            </a:r>
            <a:r>
              <a:rPr lang="en-US" dirty="0" smtClean="0"/>
              <a:t> </a:t>
            </a:r>
            <a:r>
              <a:rPr lang="en-US" dirty="0" err="1" smtClean="0"/>
              <a:t>hauptsächlich</a:t>
            </a:r>
            <a:endParaRPr lang="en-US" dirty="0" smtClean="0"/>
          </a:p>
          <a:p>
            <a:r>
              <a:rPr lang="en-US" dirty="0" err="1" smtClean="0"/>
              <a:t>für</a:t>
            </a:r>
            <a:r>
              <a:rPr lang="en-US" dirty="0" smtClean="0"/>
              <a:t> </a:t>
            </a:r>
            <a:r>
              <a:rPr lang="en-US" dirty="0" err="1"/>
              <a:t>b</a:t>
            </a:r>
            <a:r>
              <a:rPr lang="en-US" dirty="0" err="1" smtClean="0"/>
              <a:t>reitbandige</a:t>
            </a:r>
            <a:r>
              <a:rPr lang="en-US" dirty="0" smtClean="0"/>
              <a:t> </a:t>
            </a:r>
            <a:r>
              <a:rPr lang="en-US" dirty="0" err="1" smtClean="0"/>
              <a:t>Anwendungen</a:t>
            </a:r>
            <a:r>
              <a:rPr lang="en-US" dirty="0" smtClean="0"/>
              <a:t> </a:t>
            </a:r>
            <a:r>
              <a:rPr lang="en-US" dirty="0" err="1" smtClean="0"/>
              <a:t>verwendet</a:t>
            </a:r>
            <a:r>
              <a:rPr lang="en-US" dirty="0" smtClean="0"/>
              <a:t>, </a:t>
            </a:r>
            <a:r>
              <a:rPr lang="en-US" dirty="0" err="1" smtClean="0"/>
              <a:t>sind</a:t>
            </a:r>
            <a:r>
              <a:rPr lang="en-US" dirty="0" smtClean="0"/>
              <a:t> </a:t>
            </a:r>
            <a:r>
              <a:rPr lang="en-US" dirty="0" err="1" smtClean="0"/>
              <a:t>jedoch</a:t>
            </a:r>
            <a:r>
              <a:rPr lang="en-US" dirty="0" smtClean="0"/>
              <a:t> </a:t>
            </a:r>
            <a:r>
              <a:rPr lang="en-US" dirty="0" err="1" smtClean="0"/>
              <a:t>aufwändiger</a:t>
            </a:r>
            <a:r>
              <a:rPr lang="en-US" dirty="0" smtClean="0"/>
              <a:t> </a:t>
            </a:r>
            <a:r>
              <a:rPr lang="en-US" dirty="0" err="1" smtClean="0"/>
              <a:t>zu</a:t>
            </a:r>
            <a:r>
              <a:rPr lang="en-US" dirty="0" smtClean="0"/>
              <a:t> </a:t>
            </a:r>
            <a:r>
              <a:rPr lang="en-US" dirty="0" err="1" smtClean="0"/>
              <a:t>produzieren</a:t>
            </a:r>
            <a:r>
              <a:rPr lang="en-US" dirty="0" smtClean="0"/>
              <a:t> (</a:t>
            </a:r>
            <a:r>
              <a:rPr lang="en-US" dirty="0" err="1" smtClean="0"/>
              <a:t>präzise</a:t>
            </a:r>
            <a:r>
              <a:rPr lang="en-US" dirty="0" smtClean="0"/>
              <a:t> </a:t>
            </a:r>
            <a:r>
              <a:rPr lang="en-US" dirty="0" err="1" smtClean="0"/>
              <a:t>Überlappung</a:t>
            </a:r>
            <a:r>
              <a:rPr lang="en-US" dirty="0" smtClean="0"/>
              <a:t>).</a:t>
            </a:r>
            <a:endParaRPr lang="de-DE"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571295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95419" y="249381"/>
            <a:ext cx="5209308" cy="584775"/>
          </a:xfrm>
          <a:prstGeom prst="rect">
            <a:avLst/>
          </a:prstGeom>
          <a:noFill/>
        </p:spPr>
        <p:txBody>
          <a:bodyPr wrap="square" rtlCol="0">
            <a:spAutoFit/>
          </a:bodyPr>
          <a:lstStyle/>
          <a:p>
            <a:r>
              <a:rPr lang="de-DE" sz="3200" dirty="0" smtClean="0"/>
              <a:t>TSA (</a:t>
            </a:r>
            <a:r>
              <a:rPr lang="de-DE" sz="3200" dirty="0" err="1" smtClean="0"/>
              <a:t>Tapered</a:t>
            </a:r>
            <a:r>
              <a:rPr lang="de-DE" sz="3200" dirty="0" smtClean="0"/>
              <a:t> Slot </a:t>
            </a:r>
            <a:r>
              <a:rPr lang="de-DE" sz="3200" dirty="0" err="1" smtClean="0"/>
              <a:t>Antenna</a:t>
            </a:r>
            <a:r>
              <a:rPr lang="de-DE" sz="3200" dirty="0" smtClean="0"/>
              <a:t>)</a:t>
            </a:r>
            <a:endParaRPr lang="de-DE" sz="3200" dirty="0"/>
          </a:p>
        </p:txBody>
      </p:sp>
      <p:sp>
        <p:nvSpPr>
          <p:cNvPr id="8" name="Textfeld 7"/>
          <p:cNvSpPr txBox="1"/>
          <p:nvPr/>
        </p:nvSpPr>
        <p:spPr>
          <a:xfrm>
            <a:off x="895927" y="1209962"/>
            <a:ext cx="8358909" cy="2862322"/>
          </a:xfrm>
          <a:prstGeom prst="rect">
            <a:avLst/>
          </a:prstGeom>
          <a:noFill/>
        </p:spPr>
        <p:txBody>
          <a:bodyPr wrap="square" rtlCol="0">
            <a:spAutoFit/>
          </a:bodyPr>
          <a:lstStyle/>
          <a:p>
            <a:pPr algn="just"/>
            <a:r>
              <a:rPr lang="de-AT" dirty="0"/>
              <a:t>TSA-Antennen sind planare, endgespeiste Antennen, die aus einem Schlitz (Slot) bestehen und sich zum Ende hin erweitern. TSA stellen also eine zwei-dimensionale Sonderform der drei-dimensionalen Horn-Antennen, die seit Jahrzehnten bereits im Millimeterbereich verwendet werden, dar. </a:t>
            </a:r>
            <a:br>
              <a:rPr lang="de-AT" dirty="0"/>
            </a:br>
            <a:r>
              <a:rPr lang="de-AT" dirty="0"/>
              <a:t>Prinzipiell existieren derzeit vier Arten der TSA, die jedoch einige Gemeinsamkeiten haben: Alle sind sehr breitbandig mit symmetrischen Abstrahlmustern und relativ leicht auf </a:t>
            </a:r>
            <a:r>
              <a:rPr lang="de-AT" dirty="0" err="1"/>
              <a:t>Platinenmaterial</a:t>
            </a:r>
            <a:r>
              <a:rPr lang="de-AT" dirty="0"/>
              <a:t> zu verwirklichen, was eine Integration direkt in Schaltungen und größeren Arrays ermöglicht. Man unterscheidet prinzipiell zwischen linearen TSA, Vivaldi o. exponentiellen TSA und TSA mit konstanter Breite</a:t>
            </a:r>
            <a:r>
              <a:rPr lang="de-AT" dirty="0" smtClean="0"/>
              <a:t>:</a:t>
            </a:r>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000" y="4072284"/>
            <a:ext cx="6324761" cy="1744461"/>
          </a:xfrm>
          <a:prstGeom prst="rect">
            <a:avLst/>
          </a:prstGeom>
        </p:spPr>
      </p:pic>
      <p:sp>
        <p:nvSpPr>
          <p:cNvPr id="10" name="Textfeld 9"/>
          <p:cNvSpPr txBox="1"/>
          <p:nvPr/>
        </p:nvSpPr>
        <p:spPr>
          <a:xfrm>
            <a:off x="1819564" y="5816745"/>
            <a:ext cx="6761018" cy="230832"/>
          </a:xfrm>
          <a:prstGeom prst="rect">
            <a:avLst/>
          </a:prstGeom>
          <a:noFill/>
        </p:spPr>
        <p:txBody>
          <a:bodyPr wrap="square" rtlCol="0">
            <a:spAutoFit/>
          </a:bodyPr>
          <a:lstStyle/>
          <a:p>
            <a:r>
              <a:rPr lang="de-AT" sz="900" dirty="0" err="1"/>
              <a:t>V.l.n.r</a:t>
            </a:r>
            <a:r>
              <a:rPr lang="de-AT" sz="900" dirty="0"/>
              <a:t>: Constant-Width </a:t>
            </a:r>
            <a:r>
              <a:rPr lang="de-AT" sz="900" dirty="0" err="1"/>
              <a:t>Tapered</a:t>
            </a:r>
            <a:r>
              <a:rPr lang="de-AT" sz="900" dirty="0"/>
              <a:t> Slot, Dual </a:t>
            </a:r>
            <a:r>
              <a:rPr lang="de-AT" sz="900" dirty="0" err="1"/>
              <a:t>Exponential</a:t>
            </a:r>
            <a:r>
              <a:rPr lang="de-AT" sz="900" dirty="0"/>
              <a:t> </a:t>
            </a:r>
            <a:r>
              <a:rPr lang="de-AT" sz="900" dirty="0" err="1"/>
              <a:t>Tapered</a:t>
            </a:r>
            <a:r>
              <a:rPr lang="de-AT" sz="900" dirty="0"/>
              <a:t> Slot (Vivaldi), </a:t>
            </a:r>
            <a:r>
              <a:rPr lang="de-AT" sz="900" dirty="0" err="1"/>
              <a:t>Exponential</a:t>
            </a:r>
            <a:r>
              <a:rPr lang="de-AT" sz="900" dirty="0"/>
              <a:t> </a:t>
            </a:r>
            <a:r>
              <a:rPr lang="de-AT" sz="900" dirty="0" err="1"/>
              <a:t>Tapered</a:t>
            </a:r>
            <a:r>
              <a:rPr lang="de-AT" sz="900" dirty="0"/>
              <a:t> Slot,  Linear </a:t>
            </a:r>
            <a:r>
              <a:rPr lang="de-AT" sz="900" dirty="0" err="1"/>
              <a:t>Tapered</a:t>
            </a:r>
            <a:r>
              <a:rPr lang="de-AT" sz="900" dirty="0"/>
              <a:t> Slot </a:t>
            </a:r>
            <a:endParaRPr lang="de-DE" sz="900" dirty="0"/>
          </a:p>
        </p:txBody>
      </p:sp>
      <p:sp>
        <p:nvSpPr>
          <p:cNvPr id="2" name="Foliennummernplatzhalter 1"/>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041761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49745" y="682491"/>
            <a:ext cx="8525164" cy="3293209"/>
          </a:xfrm>
          <a:prstGeom prst="rect">
            <a:avLst/>
          </a:prstGeom>
          <a:noFill/>
        </p:spPr>
        <p:txBody>
          <a:bodyPr wrap="square" rtlCol="0">
            <a:spAutoFit/>
          </a:bodyPr>
          <a:lstStyle/>
          <a:p>
            <a:pPr algn="just"/>
            <a:r>
              <a:rPr lang="de-AT" sz="1600" dirty="0"/>
              <a:t>Die Vivaldi-Antenne ist wie gesagt eine exponentielle TSA – je nach Ausführung -  für den  Bereich von ca. </a:t>
            </a:r>
            <a:r>
              <a:rPr lang="de-AT" sz="1600" dirty="0" smtClean="0"/>
              <a:t>70 cm </a:t>
            </a:r>
            <a:r>
              <a:rPr lang="de-AT" sz="1600" dirty="0"/>
              <a:t>bis hin zum Millimeterbereich, die aus einer komplanaren Struktur auf einem metallisierten dielektrischen Substrat besteht (z.B. Platinen Material). Die einzelnen Strahler-Elemente können auf einer Leiterplattenebene (</a:t>
            </a:r>
            <a:r>
              <a:rPr lang="de-AT" sz="1600" i="1" dirty="0"/>
              <a:t>komplanare Vivaldi-Antenne</a:t>
            </a:r>
            <a:r>
              <a:rPr lang="de-AT" sz="1600" dirty="0"/>
              <a:t>), auf zwei (</a:t>
            </a:r>
            <a:r>
              <a:rPr lang="de-AT" sz="1600" i="1" dirty="0"/>
              <a:t>antipodale Vivaldi-Antenne</a:t>
            </a:r>
            <a:r>
              <a:rPr lang="de-AT" sz="1600" dirty="0"/>
              <a:t>) oder drei Ebenen (</a:t>
            </a:r>
            <a:r>
              <a:rPr lang="de-AT" sz="1600" i="1" dirty="0"/>
              <a:t>symmetrisch-antipodale Vivaldi-Antenne</a:t>
            </a:r>
            <a:r>
              <a:rPr lang="de-AT" sz="1600" dirty="0"/>
              <a:t>) verteilt sein. Antipodale Vivaldi-Antennen können direkt an eine koaxiale Leitung angeschlossen werden. Komplanare Vivaldi-Antennen werden über eine Schlitzleitung gespeist. Sollte die Anpasselektronik in Mikrostrip-Technologie vorliegen, ist ein Übergang notwendig. Dieser lässt sich relativ breitbandig realisieren, wenn die Streifenleitung mit einem kreissektorförmigen Flächenelement abgeschlossen wird. Dadurch wird ein Stromknoten im Kreuzungspunkt realisiert, die Schlitzleitung hingegen wird mit einem kreisförmigen Freiraum, der eine viertel Wellenlänge lang ist, ebenfalls breitbandig abgeschlossen. </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738" y="3975700"/>
            <a:ext cx="6979043" cy="2973432"/>
          </a:xfrm>
          <a:prstGeom prst="rect">
            <a:avLst/>
          </a:prstGeom>
        </p:spPr>
      </p:pic>
      <p:sp>
        <p:nvSpPr>
          <p:cNvPr id="5" name="Textfeld 4"/>
          <p:cNvSpPr txBox="1"/>
          <p:nvPr/>
        </p:nvSpPr>
        <p:spPr>
          <a:xfrm>
            <a:off x="4221018" y="36160"/>
            <a:ext cx="1976582" cy="646331"/>
          </a:xfrm>
          <a:prstGeom prst="rect">
            <a:avLst/>
          </a:prstGeom>
          <a:noFill/>
        </p:spPr>
        <p:txBody>
          <a:bodyPr wrap="square" rtlCol="0">
            <a:spAutoFit/>
          </a:bodyPr>
          <a:lstStyle/>
          <a:p>
            <a:r>
              <a:rPr lang="de-DE" sz="3600" dirty="0" smtClean="0"/>
              <a:t>Aufbau</a:t>
            </a:r>
            <a:endParaRPr lang="de-DE" sz="3600"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071077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1311</Words>
  <Application>Microsoft Office PowerPoint</Application>
  <PresentationFormat>Breitbild</PresentationFormat>
  <Paragraphs>117</Paragraphs>
  <Slides>26</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Cambria Math</vt:lpstr>
      <vt:lpstr>Trebuchet MS</vt:lpstr>
      <vt:lpstr>Wingdings 3</vt:lpstr>
      <vt:lpstr>Facette</vt:lpstr>
      <vt:lpstr>VIVALDI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VIVALDI</dc:title>
  <dc:creator>Microsoft-Konto</dc:creator>
  <cp:lastModifiedBy>Windows-Benutzer</cp:lastModifiedBy>
  <cp:revision>47</cp:revision>
  <dcterms:created xsi:type="dcterms:W3CDTF">2017-09-24T15:57:07Z</dcterms:created>
  <dcterms:modified xsi:type="dcterms:W3CDTF">2017-11-06T13:08:24Z</dcterms:modified>
</cp:coreProperties>
</file>